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5" r:id="rId3"/>
  </p:sldMasterIdLst>
  <p:notesMasterIdLst>
    <p:notesMasterId r:id="rId6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87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5" r:id="rId33"/>
    <p:sldId id="286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300" r:id="rId44"/>
    <p:sldId id="301" r:id="rId45"/>
    <p:sldId id="302" r:id="rId46"/>
    <p:sldId id="306" r:id="rId47"/>
    <p:sldId id="303" r:id="rId48"/>
    <p:sldId id="304" r:id="rId49"/>
    <p:sldId id="307" r:id="rId50"/>
    <p:sldId id="305" r:id="rId51"/>
    <p:sldId id="317" r:id="rId52"/>
    <p:sldId id="309" r:id="rId53"/>
    <p:sldId id="310" r:id="rId54"/>
    <p:sldId id="311" r:id="rId55"/>
    <p:sldId id="312" r:id="rId56"/>
    <p:sldId id="314" r:id="rId57"/>
    <p:sldId id="315" r:id="rId58"/>
    <p:sldId id="316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7575"/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3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298AB-3CE8-49F8-9857-18290D27F616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9EAC7-BC2D-44CB-9743-257263BB4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9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9EAC7-BC2D-44CB-9743-257263BB4E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46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9EAC7-BC2D-44CB-9743-257263BB4E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5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5942-2C54-4616-B1AE-AE842767F5AE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120B-BE74-4394-B1B4-4AC352053794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5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857A-CBCC-4306-8953-7DA6534EB18C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56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FEE8-3BA9-48B9-9A74-3FDADA461C3D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39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82B63-8848-41C2-95CE-D5A259B1F48E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75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5074-8D7C-4F40-9E4C-A8AAE1739DA8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14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C863-D5D0-4150-AE22-19F3BB65F2ED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9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97AE-BB61-4212-A489-7C980C4FE122}" type="datetime1">
              <a:rPr lang="en-US" smtClean="0"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24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16EC-5C03-4505-A551-0BD7EC8569BD}" type="datetime1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99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1E72-5068-4145-9970-472ED5F5AF10}" type="datetime1">
              <a:rPr lang="en-US" smtClean="0"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52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569-509E-4278-BB0F-DD483CA499A2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0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2050" y="6358620"/>
            <a:ext cx="2273300" cy="365125"/>
          </a:xfrm>
        </p:spPr>
        <p:txBody>
          <a:bodyPr/>
          <a:lstStyle/>
          <a:p>
            <a:fld id="{0BB83FA4-1445-47FC-89DA-ED65C1260E1F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5657" y="6356351"/>
            <a:ext cx="493939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0"/>
            <a:ext cx="440871" cy="365125"/>
          </a:xfrm>
        </p:spPr>
        <p:txBody>
          <a:bodyPr/>
          <a:lstStyle>
            <a:lvl1pPr algn="l">
              <a:defRPr/>
            </a:lvl1pPr>
          </a:lstStyle>
          <a:p>
            <a:fld id="{AEE55770-D251-426F-B8E8-337473B0C0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0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C2139-EC5D-4D0A-8152-95021CEDA884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15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85BF-5E6A-49C8-ADD0-93FB6E5C2893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55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1BC2-DC42-4193-AB75-EDA6CEEB758A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42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8649-230A-4F19-9235-6893D35DA503}" type="datetime1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79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CB82-4A41-4864-B750-B84C6A4E9AFB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07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68465-1CF8-495A-9F8C-1025F0778238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31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6C51-A872-4F42-9546-9ED6C6749C87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24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BA02-CE0D-4EEB-815C-6648273FCE23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28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0A5C-9650-4D07-B500-5EB028BFD174}" type="datetime1">
              <a:rPr lang="en-US" smtClean="0"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44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04D-1FAC-4B5A-B7C5-C30A0CDBAD44}" type="datetime1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1265-5BF7-43A4-AC9A-6E61B218F607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112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61D6-C73D-4345-B8DA-2A594FEB93FC}" type="datetime1">
              <a:rPr lang="en-US" smtClean="0"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24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7797-C839-4634-9FF0-512A6CE34BAD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06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087C-B890-40D9-9B9D-F3C8081ECD0E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25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B2D1-5064-4E3C-BC85-D2C3FDFDAE97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99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5315-DCFA-42E8-A36D-603CE13D4BC2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5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0772-AD47-4F21-A1E3-9231E72E57F7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4502-C390-4178-B6C4-9DBBD9D75013}" type="datetime1">
              <a:rPr lang="en-US" smtClean="0"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4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61CB-A527-4EA6-861D-78B7D3AC251D}" type="datetime1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F1D2-C8C1-4484-A2FC-F0A2F76D4F42}" type="datetime1">
              <a:rPr lang="en-US" smtClean="0"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5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FDC5-B265-43E8-A7B0-01D415F3E91E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9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3066-37F1-4073-ADA3-54AE6D68045B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64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82B2-6350-4465-ABB2-5CC6B2B3A1D0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2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5CD3-C4EA-4491-94DD-39EDE116A93D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2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CE6A0-BED5-45D0-8183-F8263A0DB0FA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2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pacecraft.ssl.umd.edu/SSL.photos/NBtest.photos/NBtest.2016/160720.NB16-042/160720.NB16-042.2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4962525"/>
            <a:ext cx="9144000" cy="189547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2426" y="5317691"/>
            <a:ext cx="9144000" cy="840277"/>
          </a:xfrm>
          <a:prstGeom prst="rect">
            <a:avLst/>
          </a:prstGeom>
          <a:effectLst>
            <a:outerShdw blurRad="228600" algn="ctr" rotWithShape="0">
              <a:srgbClr val="000000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XHAB – Inflatable Airlock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2426" y="6072107"/>
            <a:ext cx="9144000" cy="447795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81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Final Design Review 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University of Maryland – July 22, 2016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2426" y="5234454"/>
            <a:ext cx="1453964" cy="1480256"/>
            <a:chOff x="-8807577" y="-1828800"/>
            <a:chExt cx="11791950" cy="12005187"/>
          </a:xfrm>
        </p:grpSpPr>
        <p:sp>
          <p:nvSpPr>
            <p:cNvPr id="17" name="Oval 16"/>
            <p:cNvSpPr/>
            <p:nvPr/>
          </p:nvSpPr>
          <p:spPr>
            <a:xfrm>
              <a:off x="-6923164" y="88491"/>
              <a:ext cx="8023123" cy="81706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http://www.mse.umd.edu/sites/default/files/images/logos/umd-ball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807577" y="-1828800"/>
              <a:ext cx="11791950" cy="12005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38" y="5167873"/>
            <a:ext cx="343964" cy="14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3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Airlock Baseline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object 3"/>
          <p:cNvSpPr/>
          <p:nvPr/>
        </p:nvSpPr>
        <p:spPr>
          <a:xfrm>
            <a:off x="1368592" y="1611929"/>
            <a:ext cx="2600041" cy="4486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5408155" y="1787376"/>
            <a:ext cx="2614223" cy="4310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/>
          <p:cNvSpPr txBox="1"/>
          <p:nvPr/>
        </p:nvSpPr>
        <p:spPr>
          <a:xfrm>
            <a:off x="3987683" y="4042424"/>
            <a:ext cx="114736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spcBef>
                <a:spcPts val="5"/>
              </a:spcBef>
            </a:pPr>
            <a:r>
              <a:rPr lang="en-US" sz="2400" spc="-5" dirty="0" smtClean="0"/>
              <a:t>1.54 </a:t>
            </a:r>
            <a:r>
              <a:rPr lang="en-US" sz="2400" dirty="0"/>
              <a:t>m  </a:t>
            </a:r>
            <a:endParaRPr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782564" y="4003391"/>
            <a:ext cx="718642" cy="12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38978" y="3998397"/>
            <a:ext cx="833008" cy="24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Arrow Connector 13"/>
          <p:cNvCxnSpPr/>
          <p:nvPr/>
        </p:nvCxnSpPr>
        <p:spPr>
          <a:xfrm>
            <a:off x="1175657" y="1787376"/>
            <a:ext cx="0" cy="3298974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11"/>
          <p:cNvSpPr txBox="1"/>
          <p:nvPr/>
        </p:nvSpPr>
        <p:spPr>
          <a:xfrm>
            <a:off x="232060" y="2497224"/>
            <a:ext cx="114736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spcBef>
                <a:spcPts val="5"/>
              </a:spcBef>
            </a:pPr>
            <a:r>
              <a:rPr lang="en-US" sz="2400" spc="-5" dirty="0" smtClean="0"/>
              <a:t>2.03 </a:t>
            </a:r>
            <a:r>
              <a:rPr lang="en-US" sz="2400" dirty="0"/>
              <a:t>m  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49612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Analysis of Webbed Restraint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Working pressure 14.7 psi = 101 </a:t>
            </a:r>
            <a:r>
              <a:rPr lang="en-US" dirty="0" err="1"/>
              <a:t>kPa</a:t>
            </a:r>
            <a:endParaRPr lang="en-US" dirty="0"/>
          </a:p>
          <a:p>
            <a:r>
              <a:rPr lang="en-US" dirty="0"/>
              <a:t>Required FOS=4</a:t>
            </a:r>
          </a:p>
          <a:p>
            <a:r>
              <a:rPr lang="en-US" dirty="0"/>
              <a:t>Hoop stress 303 </a:t>
            </a:r>
            <a:r>
              <a:rPr lang="en-US" dirty="0" err="1"/>
              <a:t>kN</a:t>
            </a:r>
            <a:r>
              <a:rPr lang="en-US" dirty="0"/>
              <a:t>/m</a:t>
            </a:r>
          </a:p>
          <a:p>
            <a:r>
              <a:rPr lang="en-US" dirty="0"/>
              <a:t>Longitudinal stress 152 </a:t>
            </a:r>
            <a:r>
              <a:rPr lang="en-US" dirty="0" err="1"/>
              <a:t>kN</a:t>
            </a:r>
            <a:r>
              <a:rPr lang="en-US" dirty="0"/>
              <a:t>/m</a:t>
            </a:r>
          </a:p>
          <a:p>
            <a:r>
              <a:rPr lang="en-US" dirty="0"/>
              <a:t>Available 2in </a:t>
            </a:r>
            <a:r>
              <a:rPr lang="en-US" dirty="0" err="1"/>
              <a:t>kevlar</a:t>
            </a:r>
            <a:r>
              <a:rPr lang="en-US" dirty="0"/>
              <a:t> strapping has tensile strength of 876 </a:t>
            </a:r>
            <a:r>
              <a:rPr lang="en-US" dirty="0" err="1"/>
              <a:t>kN</a:t>
            </a:r>
            <a:r>
              <a:rPr lang="en-US" dirty="0"/>
              <a:t>/m</a:t>
            </a:r>
          </a:p>
          <a:p>
            <a:r>
              <a:rPr lang="en-US" dirty="0"/>
              <a:t>Minimum web structure requires 35% fill factor </a:t>
            </a:r>
            <a:r>
              <a:rPr lang="en-US" dirty="0">
                <a:sym typeface="Wingdings"/>
              </a:rPr>
              <a:t> 2in strap produces 2.9 in open grid pattern</a:t>
            </a:r>
          </a:p>
          <a:p>
            <a:r>
              <a:rPr lang="en-US" dirty="0">
                <a:sym typeface="Wingdings"/>
              </a:rPr>
              <a:t>Requires further analysis/test to determine maximum allowable gap based on characteristics of inner cloth restraint layer</a:t>
            </a:r>
          </a:p>
          <a:p>
            <a:r>
              <a:rPr lang="en-US" dirty="0">
                <a:sym typeface="Wingdings"/>
              </a:rPr>
              <a:t>Webbed restraint structure is feasible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7075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FEM Analysis of Airlock Bulkhead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/>
            <a:r>
              <a:rPr lang="en" dirty="0"/>
              <a:t>Used NX to model flat cylindrical Al-6061 plate as airlock bulkhead under pressure</a:t>
            </a:r>
          </a:p>
          <a:p>
            <a:pPr marL="457200"/>
            <a:r>
              <a:rPr lang="en" dirty="0"/>
              <a:t>Performed optimized FEM modeling with FOS of 4 to find required thickness of flat plate</a:t>
            </a:r>
          </a:p>
          <a:p>
            <a:pPr marL="457200"/>
            <a:r>
              <a:rPr lang="en" dirty="0"/>
              <a:t>Thickness was found to be 0.948 inches</a:t>
            </a:r>
          </a:p>
          <a:p>
            <a:pPr marL="457200"/>
            <a:r>
              <a:rPr lang="en" dirty="0"/>
              <a:t>Performed FEM of nominal pressure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02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406646" cy="1325563"/>
          </a:xfrm>
        </p:spPr>
        <p:txBody>
          <a:bodyPr/>
          <a:lstStyle/>
          <a:p>
            <a:r>
              <a:rPr lang="en-US" dirty="0" smtClean="0"/>
              <a:t>Von-Mises Stress of Bulkhead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223766" cy="4351338"/>
          </a:xfrm>
        </p:spPr>
        <p:txBody>
          <a:bodyPr/>
          <a:lstStyle/>
          <a:p>
            <a:r>
              <a:rPr lang="en-US" dirty="0" smtClean="0"/>
              <a:t>Figure 1:</a:t>
            </a:r>
          </a:p>
          <a:p>
            <a:pPr lvl="1"/>
            <a:r>
              <a:rPr lang="en-US" dirty="0" smtClean="0"/>
              <a:t>413.6 </a:t>
            </a:r>
            <a:r>
              <a:rPr lang="en-US" dirty="0" err="1" smtClean="0"/>
              <a:t>kPa</a:t>
            </a:r>
            <a:endParaRPr lang="en-US" dirty="0"/>
          </a:p>
          <a:p>
            <a:pPr lvl="1"/>
            <a:r>
              <a:rPr lang="en-US" dirty="0" smtClean="0"/>
              <a:t>Designed load (FOS = 4)</a:t>
            </a:r>
          </a:p>
          <a:p>
            <a:r>
              <a:rPr lang="en-US" dirty="0" smtClean="0"/>
              <a:t>Figure 2:</a:t>
            </a:r>
          </a:p>
          <a:p>
            <a:pPr lvl="1"/>
            <a:r>
              <a:rPr lang="en-US" dirty="0" smtClean="0"/>
              <a:t>101.3 </a:t>
            </a:r>
            <a:r>
              <a:rPr lang="en-US" dirty="0" err="1" smtClean="0"/>
              <a:t>kPa</a:t>
            </a:r>
            <a:endParaRPr lang="en-US" dirty="0" smtClean="0"/>
          </a:p>
          <a:p>
            <a:pPr lvl="1"/>
            <a:r>
              <a:rPr lang="en-US" dirty="0" smtClean="0"/>
              <a:t>Nominal designed load case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2" descr="von_misces_max_str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58" y="0"/>
            <a:ext cx="3916142" cy="337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3.googleusercontent.com/rDCOQaxI0qz8I0uybHcW9DJ126k-x_JEZ6VA8tmsbdxLy-d7x0CkdKQ36lXWuOBnUh3jVRBHdZZcsxulGQbPrfARCUdtUgc_yE-43GOFvt_hPkjRgn7vFPoMA7U5k-XX8g_722VB6i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352" y="3377184"/>
            <a:ext cx="3927647" cy="348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18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of Structural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“Classic” approach of pressure bladder/restraint layer/webbing to resist pressure forces will work for airlock up to nominal 14.7 psi pressure </a:t>
            </a:r>
            <a:r>
              <a:rPr lang="en-US" dirty="0" err="1"/>
              <a:t>wiith</a:t>
            </a:r>
            <a:r>
              <a:rPr lang="en-US" dirty="0"/>
              <a:t> FOS=4 and positive MOS</a:t>
            </a:r>
          </a:p>
          <a:p>
            <a:r>
              <a:rPr lang="en-US" dirty="0"/>
              <a:t>Airlock bulkheads and doors will be infeasible to fabrication due to (massively) insufficient funding, limited stock aluminum sizes, and limitations on available machine tools</a:t>
            </a:r>
          </a:p>
          <a:p>
            <a:r>
              <a:rPr lang="en-US" dirty="0"/>
              <a:t>Adopt a strategy of evolutionary development using increasingly scaled test units, with full-scale mockups for crew interface testing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870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200" dirty="0"/>
              <a:t>Initial focus on 1/10 scale models,  </a:t>
            </a:r>
            <a:r>
              <a:rPr lang="en-US" sz="2200" dirty="0" smtClean="0"/>
              <a:t>moved </a:t>
            </a:r>
            <a:r>
              <a:rPr lang="en-US" sz="2200" dirty="0"/>
              <a:t>up to 1/5 scale and then ½ scale models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Scale model approach minimizes time, cost of fabrication, supports multiple iterations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Utilize full-scale testing in neutral buoyancy to provide human factors evaluation of design 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 	Airlock size 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 	Hatch operation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Goal of full-scale pressure test article will not be achieved in this year’s program due to time and cost limitations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863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51123.ENAE100airlock.25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58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-1" y="0"/>
            <a:ext cx="9144001" cy="137769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6195"/>
            <a:ext cx="7886700" cy="80530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1/10 Scale </a:t>
            </a:r>
            <a:r>
              <a:rPr lang="en-US" sz="3200" dirty="0" smtClean="0">
                <a:solidFill>
                  <a:schemeClr val="bg1"/>
                </a:solidFill>
              </a:rPr>
              <a:t>Airlock Pressurized to 4.3psid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590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51123.ENAE100airlock.19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99"/>
          <a:stretch/>
        </p:blipFill>
        <p:spPr>
          <a:xfrm>
            <a:off x="-15848" y="0"/>
            <a:ext cx="915984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-1" y="0"/>
            <a:ext cx="9144001" cy="137769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709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Two EMUs in Pressurized 1/10 Scale Airlock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9695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Hatch Design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>
              <a:lnSpc>
                <a:spcPct val="100000"/>
              </a:lnSpc>
            </a:pPr>
            <a:r>
              <a:rPr lang="en-US" dirty="0"/>
              <a:t>Desire to have hatch open inwards, but swing outwards</a:t>
            </a:r>
          </a:p>
          <a:p>
            <a:pPr marL="274320">
              <a:lnSpc>
                <a:spcPct val="100000"/>
              </a:lnSpc>
            </a:pPr>
            <a:r>
              <a:rPr lang="en-US" dirty="0"/>
              <a:t>Brainstorming on hatch shapes and open/close motions </a:t>
            </a:r>
          </a:p>
          <a:p>
            <a:pPr marL="274320">
              <a:lnSpc>
                <a:spcPct val="100000"/>
              </a:lnSpc>
            </a:pPr>
            <a:r>
              <a:rPr lang="en-US" dirty="0"/>
              <a:t>Decision to use D-shaped hatch to maximize egress area  </a:t>
            </a:r>
          </a:p>
          <a:p>
            <a:pPr marL="274320">
              <a:lnSpc>
                <a:spcPct val="100000"/>
              </a:lnSpc>
            </a:pPr>
            <a:r>
              <a:rPr lang="en-US" dirty="0"/>
              <a:t>Trades between interior and exterior “arm” mechanism to articulate and control hatch  </a:t>
            </a:r>
          </a:p>
          <a:p>
            <a:pPr marL="274320">
              <a:lnSpc>
                <a:spcPct val="100000"/>
              </a:lnSpc>
            </a:pPr>
            <a:r>
              <a:rPr lang="en-US" dirty="0"/>
              <a:t>Use of CAD and 1/10 scale modeling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5788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47976" y="12015"/>
            <a:ext cx="4196024" cy="216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7976" y="2176914"/>
            <a:ext cx="4196024" cy="18466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Hatch Mechanism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619500" cy="4351338"/>
          </a:xfrm>
        </p:spPr>
        <p:txBody>
          <a:bodyPr/>
          <a:lstStyle/>
          <a:p>
            <a:pPr marL="457200" indent="-381000"/>
            <a:r>
              <a:rPr lang="en" dirty="0"/>
              <a:t>Five degree of freedom hatch</a:t>
            </a:r>
          </a:p>
          <a:p>
            <a:pPr marL="457200" indent="-381000"/>
            <a:r>
              <a:rPr lang="en" dirty="0"/>
              <a:t>Located on interior of bulkhead to resist pressure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151123.ENAE100airlock.13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976" y="4023520"/>
            <a:ext cx="4230362" cy="2834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5241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503414" cy="1325563"/>
          </a:xfrm>
        </p:spPr>
        <p:txBody>
          <a:bodyPr/>
          <a:lstStyle/>
          <a:p>
            <a:r>
              <a:rPr lang="en-US" dirty="0" smtClean="0"/>
              <a:t>Team Structure – Fall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6"/>
            <a:ext cx="8295895" cy="4038726"/>
          </a:xfrm>
        </p:spPr>
        <p:txBody>
          <a:bodyPr>
            <a:normAutofit/>
          </a:bodyPr>
          <a:lstStyle/>
          <a:p>
            <a:r>
              <a:rPr lang="en-US" dirty="0"/>
              <a:t>Faculty Mentor: Dr. David L. Akin</a:t>
            </a:r>
          </a:p>
          <a:p>
            <a:r>
              <a:rPr lang="en-US" dirty="0"/>
              <a:t>Fall 2015: ENAE 100 Teams </a:t>
            </a:r>
          </a:p>
          <a:p>
            <a:pPr lvl="1"/>
            <a:r>
              <a:rPr lang="en-US" dirty="0"/>
              <a:t>Scale Envelope team: </a:t>
            </a:r>
            <a:endParaRPr lang="en-US" dirty="0" smtClean="0"/>
          </a:p>
          <a:p>
            <a:pPr lvl="2"/>
            <a:r>
              <a:rPr lang="en-US" dirty="0" smtClean="0"/>
              <a:t>Alex </a:t>
            </a:r>
            <a:r>
              <a:rPr lang="en-US" dirty="0"/>
              <a:t>Conrad, Emery Bacon, </a:t>
            </a:r>
            <a:r>
              <a:rPr lang="en-US" dirty="0" err="1"/>
              <a:t>Cemre</a:t>
            </a:r>
            <a:r>
              <a:rPr lang="en-US" dirty="0"/>
              <a:t> </a:t>
            </a:r>
            <a:r>
              <a:rPr lang="en-US" dirty="0" err="1"/>
              <a:t>Sahinci</a:t>
            </a:r>
            <a:r>
              <a:rPr lang="en-US" dirty="0"/>
              <a:t>, Amanda </a:t>
            </a:r>
            <a:r>
              <a:rPr lang="en-US" dirty="0" err="1"/>
              <a:t>Modica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Hatch Design team: </a:t>
            </a:r>
            <a:endParaRPr lang="en-US" dirty="0" smtClean="0"/>
          </a:p>
          <a:p>
            <a:pPr lvl="2"/>
            <a:r>
              <a:rPr lang="en-US" dirty="0" smtClean="0"/>
              <a:t>Nolan </a:t>
            </a:r>
            <a:r>
              <a:rPr lang="en-US" dirty="0"/>
              <a:t>McMahon, Matt Vaughn, Joshua </a:t>
            </a:r>
            <a:r>
              <a:rPr lang="en-US" dirty="0" err="1"/>
              <a:t>Joress</a:t>
            </a:r>
            <a:r>
              <a:rPr lang="en-US" dirty="0"/>
              <a:t>, Ben Conway </a:t>
            </a:r>
          </a:p>
          <a:p>
            <a:pPr lvl="1"/>
            <a:r>
              <a:rPr lang="en-US" dirty="0"/>
              <a:t> Student Mentors: </a:t>
            </a:r>
            <a:endParaRPr lang="en-US" dirty="0" smtClean="0"/>
          </a:p>
          <a:p>
            <a:pPr lvl="2"/>
            <a:r>
              <a:rPr lang="en-US" dirty="0" smtClean="0"/>
              <a:t>Caroline </a:t>
            </a:r>
            <a:r>
              <a:rPr lang="en-US" dirty="0"/>
              <a:t>Duffy, Katie </a:t>
            </a:r>
            <a:r>
              <a:rPr lang="en-US" dirty="0" err="1"/>
              <a:t>Gaverth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University of Maryland, Space Systems Lab - 2016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27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_3657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4" r="906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690689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9217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Freshman Hatch Design Team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Place Award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879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505200" cy="1325563"/>
          </a:xfrm>
        </p:spPr>
        <p:txBody>
          <a:bodyPr/>
          <a:lstStyle/>
          <a:p>
            <a:r>
              <a:rPr lang="en-US" dirty="0" smtClean="0"/>
              <a:t>1/5</a:t>
            </a:r>
            <a:r>
              <a:rPr lang="en-US" baseline="30000" dirty="0" smtClean="0"/>
              <a:t>th</a:t>
            </a:r>
            <a:r>
              <a:rPr lang="en-US" dirty="0" smtClean="0"/>
              <a:t> Scale Inflatable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572000" cy="4351338"/>
          </a:xfrm>
        </p:spPr>
        <p:txBody>
          <a:bodyPr>
            <a:normAutofit fontScale="92500" lnSpcReduction="20000"/>
          </a:bodyPr>
          <a:lstStyle/>
          <a:p>
            <a:pPr marL="457200" lvl="0" indent="-3810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dirty="0" smtClean="0"/>
              <a:t>Deemed </a:t>
            </a:r>
            <a:r>
              <a:rPr lang="en" dirty="0"/>
              <a:t>necessary to mock up a small scale airlock to test key principles and design features</a:t>
            </a:r>
          </a:p>
          <a:p>
            <a:pPr marL="457200" lvl="0" indent="-3810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dirty="0"/>
              <a:t>Smaller scale allowed a much quicker iteration cycle while still providing valuable insight into design features </a:t>
            </a:r>
          </a:p>
          <a:p>
            <a:pPr marL="457200" lvl="0" indent="-3810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dirty="0"/>
              <a:t>Small scale construction also allowed for smaller and more accessible equipment to be utilized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Shape 92"/>
          <p:cNvPicPr preferRelativeResize="0"/>
          <p:nvPr/>
        </p:nvPicPr>
        <p:blipFill rotWithShape="1">
          <a:blip r:embed="rId2">
            <a:alphaModFix/>
          </a:blip>
          <a:srcRect l="5526" t="2037" r="7448" b="2700"/>
          <a:stretch/>
        </p:blipFill>
        <p:spPr>
          <a:xfrm>
            <a:off x="5619750" y="0"/>
            <a:ext cx="35242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295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Primary Goals and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Conduct scale tests to assess feasibility of:</a:t>
            </a:r>
          </a:p>
          <a:p>
            <a:r>
              <a:rPr lang="en-US" dirty="0"/>
              <a:t>Support bladder airlock deployment</a:t>
            </a:r>
          </a:p>
          <a:p>
            <a:r>
              <a:rPr lang="en-US" dirty="0"/>
              <a:t>Joint pressure envelope &amp; support structure</a:t>
            </a:r>
          </a:p>
          <a:p>
            <a:r>
              <a:rPr lang="en-US" dirty="0"/>
              <a:t>Ability of basic door design to hold pressure </a:t>
            </a:r>
          </a:p>
          <a:p>
            <a:r>
              <a:rPr lang="en-US" dirty="0"/>
              <a:t>Test of inflation adapters (fabric to pneumatic fitting interface)</a:t>
            </a:r>
          </a:p>
          <a:p>
            <a:r>
              <a:rPr lang="en-US" dirty="0"/>
              <a:t>Construction of airlock using available fabric sizes</a:t>
            </a:r>
          </a:p>
          <a:p>
            <a:pPr lvl="1"/>
            <a:r>
              <a:rPr lang="en-US" dirty="0"/>
              <a:t>Fabric was cut to 1/5th of available size to simulate full scale material availability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333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 dimensions:</a:t>
            </a:r>
          </a:p>
          <a:p>
            <a:pPr lvl="1"/>
            <a:r>
              <a:rPr lang="en-US" dirty="0"/>
              <a:t>14” Diameter endcaps </a:t>
            </a:r>
          </a:p>
          <a:p>
            <a:pPr lvl="1"/>
            <a:r>
              <a:rPr lang="en-US" dirty="0"/>
              <a:t>16” Height</a:t>
            </a:r>
          </a:p>
          <a:p>
            <a:pPr lvl="1"/>
            <a:r>
              <a:rPr lang="en-US" dirty="0"/>
              <a:t>1” Clamping ring</a:t>
            </a:r>
          </a:p>
          <a:p>
            <a:pPr lvl="1"/>
            <a:r>
              <a:rPr lang="en-US" dirty="0"/>
              <a:t>Maximum material width of 11.2”</a:t>
            </a:r>
          </a:p>
          <a:p>
            <a:r>
              <a:rPr lang="en-US" dirty="0"/>
              <a:t>Endcaps were laser cut from </a:t>
            </a:r>
            <a:r>
              <a:rPr lang="en-US" dirty="0" err="1"/>
              <a:t>masonite</a:t>
            </a:r>
            <a:endParaRPr lang="en-US" dirty="0"/>
          </a:p>
          <a:p>
            <a:r>
              <a:rPr lang="en-US" dirty="0"/>
              <a:t>Door sealing gasket was made from soft silicone rubber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85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Pressure Envelope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Fabric construction was planned such that the joint pressure envelope could be constructed as one part</a:t>
            </a:r>
          </a:p>
          <a:p>
            <a:r>
              <a:rPr lang="en-US" dirty="0"/>
              <a:t>The inner and outer walls were created by splicing heat sealable nylon fabric to the appropriate size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674090" y="3708637"/>
            <a:ext cx="5958148" cy="2647699"/>
            <a:chOff x="1662427" y="3579925"/>
            <a:chExt cx="6368971" cy="2830260"/>
          </a:xfrm>
        </p:grpSpPr>
        <p:sp>
          <p:nvSpPr>
            <p:cNvPr id="6" name="Shape 111"/>
            <p:cNvSpPr/>
            <p:nvPr/>
          </p:nvSpPr>
          <p:spPr>
            <a:xfrm>
              <a:off x="1662427" y="4352598"/>
              <a:ext cx="5530326" cy="1284900"/>
            </a:xfrm>
            <a:prstGeom prst="trapezoid">
              <a:avLst>
                <a:gd name="adj" fmla="val 25000"/>
              </a:avLst>
            </a:prstGeom>
            <a:solidFill>
              <a:srgbClr val="E17575"/>
            </a:solidFill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1800" dirty="0"/>
            </a:p>
            <a:p>
              <a:pPr lvl="0" algn="ctr">
                <a:spcBef>
                  <a:spcPts val="0"/>
                </a:spcBef>
                <a:buNone/>
              </a:pPr>
              <a:r>
                <a:rPr lang="en" sz="2400" dirty="0"/>
                <a:t>External Support Bladder Wall &amp; Pressure Envelope</a:t>
              </a:r>
            </a:p>
          </p:txBody>
        </p:sp>
        <p:sp>
          <p:nvSpPr>
            <p:cNvPr id="7" name="Shape 112"/>
            <p:cNvSpPr/>
            <p:nvPr/>
          </p:nvSpPr>
          <p:spPr>
            <a:xfrm>
              <a:off x="2220341" y="3579925"/>
              <a:ext cx="4414500" cy="1083300"/>
            </a:xfrm>
            <a:prstGeom prst="trapezoid">
              <a:avLst>
                <a:gd name="adj" fmla="val 25000"/>
              </a:avLst>
            </a:prstGeom>
            <a:solidFill>
              <a:srgbClr val="7E0000"/>
            </a:solidFill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2400" b="1" dirty="0">
                  <a:solidFill>
                    <a:schemeClr val="bg1"/>
                  </a:solidFill>
                </a:rPr>
                <a:t>Internal Support Bladder Wall</a:t>
              </a:r>
            </a:p>
          </p:txBody>
        </p:sp>
        <p:sp>
          <p:nvSpPr>
            <p:cNvPr id="8" name="Shape 113"/>
            <p:cNvSpPr/>
            <p:nvPr/>
          </p:nvSpPr>
          <p:spPr>
            <a:xfrm>
              <a:off x="1752838" y="5739026"/>
              <a:ext cx="5349503" cy="216837"/>
            </a:xfrm>
            <a:prstGeom prst="leftRightArrow">
              <a:avLst>
                <a:gd name="adj1" fmla="val 22485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114"/>
            <p:cNvSpPr/>
            <p:nvPr/>
          </p:nvSpPr>
          <p:spPr>
            <a:xfrm rot="4450310">
              <a:off x="6584155" y="4874069"/>
              <a:ext cx="1265593" cy="192802"/>
            </a:xfrm>
            <a:prstGeom prst="leftRightArrow">
              <a:avLst>
                <a:gd name="adj1" fmla="val 25984"/>
                <a:gd name="adj2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15"/>
            <p:cNvSpPr txBox="1"/>
            <p:nvPr/>
          </p:nvSpPr>
          <p:spPr>
            <a:xfrm>
              <a:off x="7306898" y="4709000"/>
              <a:ext cx="724500" cy="468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sz="2400" dirty="0"/>
                <a:t>18”</a:t>
              </a:r>
            </a:p>
          </p:txBody>
        </p:sp>
        <p:sp>
          <p:nvSpPr>
            <p:cNvPr id="11" name="Shape 116"/>
            <p:cNvSpPr txBox="1"/>
            <p:nvPr/>
          </p:nvSpPr>
          <p:spPr>
            <a:xfrm>
              <a:off x="4133550" y="5941901"/>
              <a:ext cx="972779" cy="46828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dirty="0"/>
                <a:t>39.7”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878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Envelope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30187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Support bladder was constructed as a series of interconnected bladders</a:t>
            </a:r>
          </a:p>
          <a:p>
            <a:r>
              <a:rPr lang="en-US" dirty="0"/>
              <a:t>Pressurized support bladders ran parallel the axis of the airlock with plenums at either end interconnecting the bladders together</a:t>
            </a:r>
          </a:p>
          <a:p>
            <a:pPr lvl="1"/>
            <a:r>
              <a:rPr lang="en-US" dirty="0"/>
              <a:t>This design allowed the support bladder to be inflated from one connection, reduced potential points of failure, and prevented buckling</a:t>
            </a:r>
          </a:p>
          <a:p>
            <a:r>
              <a:rPr lang="en-US" dirty="0"/>
              <a:t>Each end was sealed together to create a cylinder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518920" y="4026963"/>
            <a:ext cx="4842485" cy="2180238"/>
            <a:chOff x="2209104" y="3829254"/>
            <a:chExt cx="5620445" cy="2530500"/>
          </a:xfrm>
        </p:grpSpPr>
        <p:sp>
          <p:nvSpPr>
            <p:cNvPr id="6" name="Shape 127"/>
            <p:cNvSpPr/>
            <p:nvPr/>
          </p:nvSpPr>
          <p:spPr>
            <a:xfrm>
              <a:off x="2209104" y="3829254"/>
              <a:ext cx="5620445" cy="2530500"/>
            </a:xfrm>
            <a:prstGeom prst="rect">
              <a:avLst/>
            </a:prstGeom>
            <a:solidFill>
              <a:srgbClr val="A61C0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" name="Shape 128"/>
            <p:cNvSpPr/>
            <p:nvPr/>
          </p:nvSpPr>
          <p:spPr>
            <a:xfrm>
              <a:off x="2367250" y="3976675"/>
              <a:ext cx="5305200" cy="2257200"/>
            </a:xfrm>
            <a:prstGeom prst="rect">
              <a:avLst/>
            </a:prstGeom>
            <a:solidFill>
              <a:srgbClr val="E1757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129"/>
            <p:cNvSpPr/>
            <p:nvPr/>
          </p:nvSpPr>
          <p:spPr>
            <a:xfrm>
              <a:off x="25412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130"/>
            <p:cNvSpPr/>
            <p:nvPr/>
          </p:nvSpPr>
          <p:spPr>
            <a:xfrm>
              <a:off x="28460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31"/>
            <p:cNvSpPr/>
            <p:nvPr/>
          </p:nvSpPr>
          <p:spPr>
            <a:xfrm>
              <a:off x="31508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32"/>
            <p:cNvSpPr/>
            <p:nvPr/>
          </p:nvSpPr>
          <p:spPr>
            <a:xfrm>
              <a:off x="34556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33"/>
            <p:cNvSpPr/>
            <p:nvPr/>
          </p:nvSpPr>
          <p:spPr>
            <a:xfrm>
              <a:off x="37604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4"/>
            <p:cNvSpPr/>
            <p:nvPr/>
          </p:nvSpPr>
          <p:spPr>
            <a:xfrm>
              <a:off x="40652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35"/>
            <p:cNvSpPr/>
            <p:nvPr/>
          </p:nvSpPr>
          <p:spPr>
            <a:xfrm>
              <a:off x="43700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36"/>
            <p:cNvSpPr/>
            <p:nvPr/>
          </p:nvSpPr>
          <p:spPr>
            <a:xfrm>
              <a:off x="46527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37"/>
            <p:cNvSpPr/>
            <p:nvPr/>
          </p:nvSpPr>
          <p:spPr>
            <a:xfrm>
              <a:off x="49575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38"/>
            <p:cNvSpPr/>
            <p:nvPr/>
          </p:nvSpPr>
          <p:spPr>
            <a:xfrm>
              <a:off x="52623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39"/>
            <p:cNvSpPr/>
            <p:nvPr/>
          </p:nvSpPr>
          <p:spPr>
            <a:xfrm>
              <a:off x="55671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40"/>
            <p:cNvSpPr/>
            <p:nvPr/>
          </p:nvSpPr>
          <p:spPr>
            <a:xfrm>
              <a:off x="58719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141"/>
            <p:cNvSpPr/>
            <p:nvPr/>
          </p:nvSpPr>
          <p:spPr>
            <a:xfrm>
              <a:off x="61767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142"/>
            <p:cNvSpPr/>
            <p:nvPr/>
          </p:nvSpPr>
          <p:spPr>
            <a:xfrm>
              <a:off x="64815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143"/>
            <p:cNvSpPr/>
            <p:nvPr/>
          </p:nvSpPr>
          <p:spPr>
            <a:xfrm>
              <a:off x="677527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144"/>
            <p:cNvSpPr/>
            <p:nvPr/>
          </p:nvSpPr>
          <p:spPr>
            <a:xfrm>
              <a:off x="708007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145"/>
            <p:cNvSpPr/>
            <p:nvPr/>
          </p:nvSpPr>
          <p:spPr>
            <a:xfrm>
              <a:off x="738487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8650" y="4026963"/>
            <a:ext cx="2367333" cy="1105199"/>
            <a:chOff x="289874" y="4283924"/>
            <a:chExt cx="2784065" cy="1299752"/>
          </a:xfrm>
        </p:grpSpPr>
        <p:sp>
          <p:nvSpPr>
            <p:cNvPr id="26" name="Shape 146"/>
            <p:cNvSpPr/>
            <p:nvPr/>
          </p:nvSpPr>
          <p:spPr>
            <a:xfrm>
              <a:off x="289874" y="4283924"/>
              <a:ext cx="2784065" cy="650477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2800" b="1" dirty="0" smtClean="0">
                  <a:solidFill>
                    <a:schemeClr val="bg1"/>
                  </a:solidFill>
                </a:rPr>
                <a:t>Sealed Area</a:t>
              </a:r>
              <a:endParaRPr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Shape 147"/>
            <p:cNvSpPr/>
            <p:nvPr/>
          </p:nvSpPr>
          <p:spPr>
            <a:xfrm>
              <a:off x="289874" y="4933199"/>
              <a:ext cx="2784065" cy="650477"/>
            </a:xfrm>
            <a:prstGeom prst="rect">
              <a:avLst/>
            </a:prstGeom>
            <a:solidFill>
              <a:srgbClr val="E1757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2800" dirty="0" smtClean="0"/>
                <a:t>Unsealed Area</a:t>
              </a:r>
              <a:endParaRPr sz="2800" dirty="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664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10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5933" t="15961" r="6304" b="8346"/>
          <a:stretch/>
        </p:blipFill>
        <p:spPr>
          <a:xfrm rot="5400000">
            <a:off x="1143001" y="-1142998"/>
            <a:ext cx="6857999" cy="91440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4494179" cy="68580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865529" cy="1325563"/>
          </a:xfrm>
        </p:spPr>
        <p:txBody>
          <a:bodyPr>
            <a:normAutofit/>
          </a:bodyPr>
          <a:lstStyle/>
          <a:p>
            <a:r>
              <a:rPr lang="en" sz="3600" dirty="0">
                <a:solidFill>
                  <a:schemeClr val="bg1"/>
                </a:solidFill>
              </a:rPr>
              <a:t>Inflatable Support Structure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332078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Structure </a:t>
            </a:r>
            <a:r>
              <a:rPr lang="en-US" dirty="0">
                <a:solidFill>
                  <a:schemeClr val="bg1"/>
                </a:solidFill>
              </a:rPr>
              <a:t>did not sufficiently support lateral loads</a:t>
            </a:r>
          </a:p>
          <a:p>
            <a:r>
              <a:rPr lang="en-US" dirty="0">
                <a:solidFill>
                  <a:schemeClr val="bg1"/>
                </a:solidFill>
              </a:rPr>
              <a:t>Folded upon on itself when inflating</a:t>
            </a:r>
          </a:p>
          <a:p>
            <a:r>
              <a:rPr lang="en-US" dirty="0">
                <a:solidFill>
                  <a:schemeClr val="bg1"/>
                </a:solidFill>
              </a:rPr>
              <a:t>Displayed buckling at the plenum</a:t>
            </a:r>
          </a:p>
          <a:p>
            <a:r>
              <a:rPr lang="en-US" dirty="0">
                <a:solidFill>
                  <a:schemeClr val="bg1"/>
                </a:solidFill>
              </a:rPr>
              <a:t>Developed leaks at some heat-sealed locations</a:t>
            </a:r>
          </a:p>
          <a:p>
            <a:r>
              <a:rPr lang="en-US" dirty="0">
                <a:solidFill>
                  <a:schemeClr val="bg1"/>
                </a:solidFill>
              </a:rPr>
              <a:t>Further testing with plenums at top and bottom will be conducted with improved seal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934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Final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19626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Additional rings were heat sealed to the ends of the pressure envelope to strengthen the pressure seal</a:t>
            </a:r>
          </a:p>
          <a:p>
            <a:r>
              <a:rPr lang="en-US" dirty="0"/>
              <a:t>Clamps and Silicone/Latex Caulk were used to seal fabric envelope to endcaps</a:t>
            </a:r>
          </a:p>
          <a:p>
            <a:r>
              <a:rPr lang="en-US" dirty="0"/>
              <a:t>Fittings were added to pressurize airlock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6" name="Shape 156"/>
          <p:cNvSpPr/>
          <p:nvPr/>
        </p:nvSpPr>
        <p:spPr>
          <a:xfrm>
            <a:off x="5525787" y="930903"/>
            <a:ext cx="3225276" cy="435020"/>
          </a:xfrm>
          <a:prstGeom prst="flowChartMagneticDisk">
            <a:avLst/>
          </a:prstGeom>
          <a:solidFill>
            <a:srgbClr val="FFE599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000" dirty="0"/>
              <a:t>Endcap w/ door frame</a:t>
            </a:r>
          </a:p>
        </p:txBody>
      </p:sp>
      <p:sp>
        <p:nvSpPr>
          <p:cNvPr id="37" name="Shape 157"/>
          <p:cNvSpPr/>
          <p:nvPr/>
        </p:nvSpPr>
        <p:spPr>
          <a:xfrm>
            <a:off x="5592862" y="5617375"/>
            <a:ext cx="3091125" cy="549399"/>
          </a:xfrm>
          <a:prstGeom prst="flowChartMagneticDisk">
            <a:avLst/>
          </a:prstGeom>
          <a:solidFill>
            <a:srgbClr val="FFE599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dirty="0"/>
              <a:t>Solid Endcap</a:t>
            </a:r>
          </a:p>
        </p:txBody>
      </p:sp>
      <p:sp>
        <p:nvSpPr>
          <p:cNvPr id="38" name="Shape 158"/>
          <p:cNvSpPr/>
          <p:nvPr/>
        </p:nvSpPr>
        <p:spPr>
          <a:xfrm>
            <a:off x="5686336" y="2730212"/>
            <a:ext cx="2904199" cy="2337750"/>
          </a:xfrm>
          <a:prstGeom prst="flowChartMagneticDisk">
            <a:avLst/>
          </a:prstGeom>
          <a:solidFill>
            <a:srgbClr val="F4CCCC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dirty="0"/>
              <a:t>Pressure Envelope &amp; Clamps</a:t>
            </a:r>
          </a:p>
        </p:txBody>
      </p:sp>
      <p:sp>
        <p:nvSpPr>
          <p:cNvPr id="39" name="Shape 159"/>
          <p:cNvSpPr/>
          <p:nvPr/>
        </p:nvSpPr>
        <p:spPr>
          <a:xfrm>
            <a:off x="6104409" y="1817460"/>
            <a:ext cx="2068042" cy="597330"/>
          </a:xfrm>
          <a:prstGeom prst="flowChartMagneticDisk">
            <a:avLst/>
          </a:prstGeom>
          <a:solidFill>
            <a:srgbClr val="FFE599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dirty="0"/>
              <a:t>Door Insert</a:t>
            </a:r>
          </a:p>
        </p:txBody>
      </p:sp>
      <p:cxnSp>
        <p:nvCxnSpPr>
          <p:cNvPr id="40" name="Shape 160"/>
          <p:cNvCxnSpPr>
            <a:stCxn id="39" idx="1"/>
            <a:endCxn id="36" idx="3"/>
          </p:cNvCxnSpPr>
          <p:nvPr/>
        </p:nvCxnSpPr>
        <p:spPr>
          <a:xfrm flipH="1" flipV="1">
            <a:off x="7138425" y="1365923"/>
            <a:ext cx="5" cy="4515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1" name="Shape 161"/>
          <p:cNvSpPr/>
          <p:nvPr/>
        </p:nvSpPr>
        <p:spPr>
          <a:xfrm>
            <a:off x="5848125" y="2815075"/>
            <a:ext cx="2573400" cy="6111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2" name="Shape 162"/>
          <p:cNvCxnSpPr>
            <a:endCxn id="39" idx="3"/>
          </p:cNvCxnSpPr>
          <p:nvPr/>
        </p:nvCxnSpPr>
        <p:spPr>
          <a:xfrm flipV="1">
            <a:off x="7131230" y="2414790"/>
            <a:ext cx="7200" cy="70209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3" name="Shape 163"/>
          <p:cNvCxnSpPr>
            <a:stCxn id="37" idx="1"/>
            <a:endCxn id="38" idx="3"/>
          </p:cNvCxnSpPr>
          <p:nvPr/>
        </p:nvCxnSpPr>
        <p:spPr>
          <a:xfrm flipV="1">
            <a:off x="7138425" y="5067962"/>
            <a:ext cx="11" cy="54941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4" name="Shape 164"/>
          <p:cNvSpPr/>
          <p:nvPr/>
        </p:nvSpPr>
        <p:spPr>
          <a:xfrm>
            <a:off x="6369225" y="971900"/>
            <a:ext cx="1552800" cy="786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165"/>
          <p:cNvSpPr/>
          <p:nvPr/>
        </p:nvSpPr>
        <p:spPr>
          <a:xfrm>
            <a:off x="6007100" y="805014"/>
            <a:ext cx="247099" cy="245486"/>
          </a:xfrm>
          <a:prstGeom prst="flowChartMagneticDisk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166"/>
          <p:cNvSpPr/>
          <p:nvPr/>
        </p:nvSpPr>
        <p:spPr>
          <a:xfrm rot="-5400000">
            <a:off x="5574200" y="4334112"/>
            <a:ext cx="201274" cy="346575"/>
          </a:xfrm>
          <a:prstGeom prst="flowChartMagneticDisk">
            <a:avLst/>
          </a:prstGeom>
          <a:solidFill>
            <a:schemeClr val="lt2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167"/>
          <p:cNvSpPr txBox="1"/>
          <p:nvPr/>
        </p:nvSpPr>
        <p:spPr>
          <a:xfrm>
            <a:off x="6416705" y="398550"/>
            <a:ext cx="2371709" cy="455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Interior Pressure Fitting</a:t>
            </a:r>
          </a:p>
        </p:txBody>
      </p:sp>
      <p:sp>
        <p:nvSpPr>
          <p:cNvPr id="48" name="Shape 168"/>
          <p:cNvSpPr txBox="1"/>
          <p:nvPr/>
        </p:nvSpPr>
        <p:spPr>
          <a:xfrm>
            <a:off x="4606482" y="4917672"/>
            <a:ext cx="1762743" cy="7605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dirty="0"/>
              <a:t>Support Bladder Pressure Fitting</a:t>
            </a:r>
          </a:p>
        </p:txBody>
      </p:sp>
      <p:cxnSp>
        <p:nvCxnSpPr>
          <p:cNvPr id="49" name="Shape 169"/>
          <p:cNvCxnSpPr>
            <a:stCxn id="48" idx="0"/>
            <a:endCxn id="46" idx="1"/>
          </p:cNvCxnSpPr>
          <p:nvPr/>
        </p:nvCxnSpPr>
        <p:spPr>
          <a:xfrm flipV="1">
            <a:off x="5487854" y="4507400"/>
            <a:ext cx="13696" cy="41027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0" name="Shape 170"/>
          <p:cNvCxnSpPr>
            <a:stCxn id="47" idx="1"/>
            <a:endCxn id="45" idx="1"/>
          </p:cNvCxnSpPr>
          <p:nvPr/>
        </p:nvCxnSpPr>
        <p:spPr>
          <a:xfrm flipH="1">
            <a:off x="6130650" y="626419"/>
            <a:ext cx="286055" cy="17859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716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864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Using smaller composite fabric pieces, an airlock that was able to hold pressure was successfully constructed</a:t>
            </a:r>
          </a:p>
          <a:p>
            <a:r>
              <a:rPr lang="en-US" dirty="0"/>
              <a:t>Support bladder was able to facilitate airlock deployment</a:t>
            </a:r>
          </a:p>
          <a:p>
            <a:r>
              <a:rPr lang="en-US" dirty="0"/>
              <a:t>Support Bladder was able to hold small scale endcap and 20 lbs. extra weight</a:t>
            </a:r>
          </a:p>
          <a:p>
            <a:r>
              <a:rPr lang="en-US" dirty="0"/>
              <a:t>Door gasket was able to hold pressure, but the </a:t>
            </a:r>
            <a:r>
              <a:rPr lang="en-US" dirty="0" err="1"/>
              <a:t>masonite</a:t>
            </a:r>
            <a:r>
              <a:rPr lang="en-US" dirty="0"/>
              <a:t> endcaps bowed out resulting in leaks along the door edge</a:t>
            </a:r>
          </a:p>
          <a:p>
            <a:r>
              <a:rPr lang="en-US" dirty="0"/>
              <a:t>Pneumatic interface adapters were more than adequate for holding pressure despite minor leaks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Shape 177"/>
          <p:cNvPicPr preferRelativeResize="0"/>
          <p:nvPr/>
        </p:nvPicPr>
        <p:blipFill rotWithShape="1">
          <a:blip r:embed="rId2">
            <a:alphaModFix/>
          </a:blip>
          <a:srcRect r="17284"/>
          <a:stretch/>
        </p:blipFill>
        <p:spPr>
          <a:xfrm>
            <a:off x="6221186" y="0"/>
            <a:ext cx="31908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1975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864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There was an observable internal volume loss due to the support bladders bowing inwards.</a:t>
            </a:r>
          </a:p>
          <a:p>
            <a:r>
              <a:rPr lang="en-US" dirty="0"/>
              <a:t>Further testing was done to determine the extent of the issue at ½ scale.</a:t>
            </a:r>
          </a:p>
          <a:p>
            <a:r>
              <a:rPr lang="en-US" dirty="0"/>
              <a:t>Inflating from one point caused asymmetric pressurization and inflation</a:t>
            </a:r>
          </a:p>
          <a:p>
            <a:r>
              <a:rPr lang="en-US" dirty="0"/>
              <a:t>Joint pressure envelope &amp; support structure were able to operate in conjunction, but complications with the endcaps made a simultaneous support bladder/pressure envelope test impossible</a:t>
            </a:r>
          </a:p>
          <a:p>
            <a:r>
              <a:rPr lang="en-US" dirty="0"/>
              <a:t>Overall, scale model provided promising results for current airlock design </a:t>
            </a:r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Shape 184"/>
          <p:cNvPicPr preferRelativeResize="0"/>
          <p:nvPr/>
        </p:nvPicPr>
        <p:blipFill rotWithShape="1">
          <a:blip r:embed="rId2">
            <a:alphaModFix/>
          </a:blip>
          <a:srcRect l="14500" r="7901"/>
          <a:stretch/>
        </p:blipFill>
        <p:spPr>
          <a:xfrm>
            <a:off x="6379184" y="0"/>
            <a:ext cx="2993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4902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Structure – Spring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/>
            <a:r>
              <a:rPr lang="en-US" dirty="0"/>
              <a:t>Faculty Mentor: Dr. David L. Akin</a:t>
            </a:r>
          </a:p>
          <a:p>
            <a:pPr marL="457200"/>
            <a:r>
              <a:rPr lang="en-US" dirty="0"/>
              <a:t>Spring 2016: ENAE 484 team:</a:t>
            </a:r>
          </a:p>
          <a:p>
            <a:pPr marL="857248" lvl="1"/>
            <a:r>
              <a:rPr lang="en-US" dirty="0"/>
              <a:t>42 Aerospace Engineering seniors</a:t>
            </a:r>
          </a:p>
          <a:p>
            <a:pPr marL="857248" lvl="1"/>
            <a:r>
              <a:rPr lang="en-US" dirty="0"/>
              <a:t>6 students in “build team”: David Foster, Ben Nichols, Devin Murphy, Matt </a:t>
            </a:r>
            <a:r>
              <a:rPr lang="en-US" dirty="0" err="1"/>
              <a:t>Gisriel</a:t>
            </a:r>
            <a:r>
              <a:rPr lang="en-US" dirty="0"/>
              <a:t>, Ari </a:t>
            </a:r>
            <a:r>
              <a:rPr lang="en-US" dirty="0" err="1"/>
              <a:t>Videlefsky</a:t>
            </a:r>
            <a:r>
              <a:rPr lang="en-US" dirty="0"/>
              <a:t>, and Dylan Henry</a:t>
            </a:r>
          </a:p>
          <a:p>
            <a:pPr marL="400048"/>
            <a:r>
              <a:rPr lang="en-US" dirty="0"/>
              <a:t>Detailed DDT&amp;E component of NASA RASC-AL design competition for </a:t>
            </a:r>
            <a:r>
              <a:rPr lang="en-US" dirty="0" err="1"/>
              <a:t>Phobos</a:t>
            </a:r>
            <a:r>
              <a:rPr lang="en-US" dirty="0"/>
              <a:t> Outpost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506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1/2 Scale Inflatable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143500" cy="4351338"/>
          </a:xfrm>
        </p:spPr>
        <p:txBody>
          <a:bodyPr>
            <a:normAutofit fontScale="92500" lnSpcReduction="20000"/>
          </a:bodyPr>
          <a:lstStyle/>
          <a:p>
            <a:pPr marL="457200" lvl="0" indent="-3810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dirty="0"/>
              <a:t>After observing the problems with a 1/5th scale airlock, it was deemed necessary to construct another scale mockup to observe how these problems scale with the size of the airlock.</a:t>
            </a:r>
          </a:p>
          <a:p>
            <a:pPr marL="457200" lvl="0" indent="-3810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dirty="0"/>
              <a:t>An additional scale mockup also allowed us to ignore features that proved sound in 1/5th scale, while focusing on the problems encountered (or not yet addressed) at a smaller scale.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Shape 197"/>
          <p:cNvPicPr preferRelativeResize="0"/>
          <p:nvPr/>
        </p:nvPicPr>
        <p:blipFill rotWithShape="1">
          <a:blip r:embed="rId2">
            <a:alphaModFix/>
          </a:blip>
          <a:srcRect l="-1" r="17753" b="904"/>
          <a:stretch/>
        </p:blipFill>
        <p:spPr>
          <a:xfrm>
            <a:off x="5942161" y="0"/>
            <a:ext cx="320183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0724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4000" dirty="0"/>
              <a:t>Primary Goals and Requirements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Conduct scale tests of: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-US" dirty="0"/>
              <a:t>Support bladder airlock deployment with larger scale endcap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-US" dirty="0"/>
              <a:t>Joint pressure envelope &amp; support structure pressurization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-US" dirty="0"/>
              <a:t>Scaling of volume loss given similar support bladder construction, but with a larger airlock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-US" dirty="0"/>
              <a:t>Internal pressurization under ideal conditions (No door)</a:t>
            </a:r>
          </a:p>
          <a:p>
            <a:pPr marL="457200" lvl="0" indent="-3810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</a:pPr>
            <a:r>
              <a:rPr lang="en-US" dirty="0"/>
              <a:t>Deployment and Stowage configurations with outer lining and nylon webbing restraint layer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478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 dimensions:</a:t>
            </a:r>
          </a:p>
          <a:p>
            <a:pPr lvl="1"/>
            <a:r>
              <a:rPr lang="en-US" dirty="0"/>
              <a:t>32” Diameter endcaps </a:t>
            </a:r>
          </a:p>
          <a:p>
            <a:pPr lvl="1"/>
            <a:r>
              <a:rPr lang="en-US" dirty="0"/>
              <a:t>40” Height</a:t>
            </a:r>
          </a:p>
          <a:p>
            <a:pPr lvl="1"/>
            <a:r>
              <a:rPr lang="en-US" dirty="0"/>
              <a:t>1” Clamping ring</a:t>
            </a:r>
          </a:p>
          <a:p>
            <a:r>
              <a:rPr lang="en-US" dirty="0"/>
              <a:t>Endcaps were CNC Milled from ¾” Plywood</a:t>
            </a:r>
          </a:p>
          <a:p>
            <a:r>
              <a:rPr lang="en-US" dirty="0"/>
              <a:t>Pressure Envelope was made from heat sealable Nylon</a:t>
            </a:r>
          </a:p>
          <a:p>
            <a:r>
              <a:rPr lang="en-US" dirty="0"/>
              <a:t>Outer lining was made from white nylon fabric</a:t>
            </a:r>
          </a:p>
          <a:p>
            <a:r>
              <a:rPr lang="en-US" dirty="0"/>
              <a:t>Webbing restraint layer made from ¾” nylon straps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247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Pressure Envelope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079625"/>
          </a:xfrm>
        </p:spPr>
        <p:txBody>
          <a:bodyPr/>
          <a:lstStyle/>
          <a:p>
            <a:pPr marL="457200" lvl="0" indent="-381000">
              <a:spcBef>
                <a:spcPts val="0"/>
              </a:spcBef>
              <a:buSzPct val="100000"/>
            </a:pPr>
            <a:r>
              <a:rPr lang="en-US" dirty="0"/>
              <a:t>Fabric construction method was nearly identical to that used for the 1/5th scale mockup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-US" dirty="0"/>
              <a:t>The size of the axially oriented pressure bladders were kept constant to observe scaling of internal volume loss</a:t>
            </a:r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Shape 216"/>
          <p:cNvSpPr/>
          <p:nvPr/>
        </p:nvSpPr>
        <p:spPr>
          <a:xfrm>
            <a:off x="1919450" y="4581204"/>
            <a:ext cx="5168700" cy="1284900"/>
          </a:xfrm>
          <a:prstGeom prst="trapezoid">
            <a:avLst>
              <a:gd name="adj" fmla="val 25000"/>
            </a:avLst>
          </a:prstGeom>
          <a:solidFill>
            <a:srgbClr val="E17575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/>
              <a:t>Pressure Envelope</a:t>
            </a:r>
          </a:p>
        </p:txBody>
      </p:sp>
      <p:sp>
        <p:nvSpPr>
          <p:cNvPr id="7" name="Shape 217"/>
          <p:cNvSpPr/>
          <p:nvPr/>
        </p:nvSpPr>
        <p:spPr>
          <a:xfrm>
            <a:off x="2401075" y="4329000"/>
            <a:ext cx="4310100" cy="129300"/>
          </a:xfrm>
          <a:prstGeom prst="leftRightArrow">
            <a:avLst>
              <a:gd name="adj1" fmla="val 1790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218"/>
          <p:cNvSpPr/>
          <p:nvPr/>
        </p:nvSpPr>
        <p:spPr>
          <a:xfrm rot="4450310">
            <a:off x="6534886" y="5133955"/>
            <a:ext cx="1228582" cy="115662"/>
          </a:xfrm>
          <a:prstGeom prst="leftRightArrow">
            <a:avLst>
              <a:gd name="adj1" fmla="val 18874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219"/>
          <p:cNvSpPr txBox="1"/>
          <p:nvPr/>
        </p:nvSpPr>
        <p:spPr>
          <a:xfrm>
            <a:off x="7240550" y="4937600"/>
            <a:ext cx="724500" cy="46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42”</a:t>
            </a:r>
          </a:p>
        </p:txBody>
      </p:sp>
      <p:sp>
        <p:nvSpPr>
          <p:cNvPr id="10" name="Shape 220"/>
          <p:cNvSpPr txBox="1"/>
          <p:nvPr/>
        </p:nvSpPr>
        <p:spPr>
          <a:xfrm>
            <a:off x="4209750" y="3860700"/>
            <a:ext cx="879900" cy="46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/>
              <a:t>96.25”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3160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Outer </a:t>
            </a:r>
            <a:r>
              <a:rPr lang="en" dirty="0" smtClean="0"/>
              <a:t>Layer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outer layers were added to better simulate packing necessities for stowage</a:t>
            </a:r>
          </a:p>
          <a:p>
            <a:pPr lvl="1"/>
            <a:r>
              <a:rPr lang="en-US" dirty="0"/>
              <a:t>An outer nylon restraint layer was created, and a quarter of the outer envelope was covered with a ¾” nylon webbing weave</a:t>
            </a:r>
          </a:p>
          <a:p>
            <a:pPr lvl="1"/>
            <a:r>
              <a:rPr lang="en-US" dirty="0"/>
              <a:t>These layers were secured to the endcaps using the same clamps as were used for the pressure envelope.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958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81000">
              <a:spcBef>
                <a:spcPts val="0"/>
              </a:spcBef>
              <a:buSzPct val="100000"/>
            </a:pPr>
            <a:r>
              <a:rPr lang="en-US" sz="2400" dirty="0"/>
              <a:t>Support bladder was not able to fully support endcap under 1G, but was able to when the weight of the supported endcap was neutralized (~µG)</a:t>
            </a:r>
          </a:p>
          <a:p>
            <a:pPr marL="914400" lvl="1" indent="-381000">
              <a:spcBef>
                <a:spcPts val="0"/>
              </a:spcBef>
              <a:buSzPct val="100000"/>
            </a:pPr>
            <a:r>
              <a:rPr lang="en-US" dirty="0"/>
              <a:t>A lead counterweight (15 </a:t>
            </a:r>
            <a:r>
              <a:rPr lang="en-US" dirty="0" err="1"/>
              <a:t>lbs</a:t>
            </a:r>
            <a:r>
              <a:rPr lang="en-US" dirty="0"/>
              <a:t>) was used to offset endcap weight</a:t>
            </a:r>
          </a:p>
          <a:p>
            <a:pPr marL="457200" lvl="0">
              <a:spcBef>
                <a:spcPts val="0"/>
              </a:spcBef>
            </a:pPr>
            <a:r>
              <a:rPr lang="en-US" sz="2400" dirty="0"/>
              <a:t>When both the pressure envelope &amp; support structure were pressurized, the airlock was able to support the weight of the airlock and tension the nylon webbing restraints</a:t>
            </a:r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7266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81000">
              <a:spcBef>
                <a:spcPts val="0"/>
              </a:spcBef>
              <a:buSzPct val="100000"/>
            </a:pPr>
            <a:r>
              <a:rPr lang="en" sz="2400" dirty="0"/>
              <a:t>The volume losses caused by support bladder inflation were larger than those at ⅕ scale, and there was additional bowing of the axial support bladders</a:t>
            </a:r>
          </a:p>
          <a:p>
            <a:pPr marL="914400" lvl="1" indent="-381000">
              <a:spcBef>
                <a:spcPts val="0"/>
              </a:spcBef>
              <a:buSzPct val="100000"/>
            </a:pPr>
            <a:r>
              <a:rPr lang="en" dirty="0"/>
              <a:t>This was partially resolved through simultaneous inflation of the internal pressure envelope 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sz="2400" dirty="0"/>
              <a:t>Using the bulkhead clamp/caulk seal, the pressure envelope was able to hold 10 psi (Not tested to failure)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sz="2400" dirty="0"/>
              <a:t>At larger scale, the heat seals, particularly on the support bladder, were showing greater signs of weakness under </a:t>
            </a:r>
            <a:r>
              <a:rPr lang="en" sz="2400" dirty="0" smtClean="0"/>
              <a:t>pressure</a:t>
            </a:r>
            <a:endParaRPr lang="en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143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246" descr="20160719_163454.jpg"/>
          <p:cNvPicPr preferRelativeResize="0"/>
          <p:nvPr/>
        </p:nvPicPr>
        <p:blipFill rotWithShape="1">
          <a:blip r:embed="rId2">
            <a:alphaModFix/>
          </a:blip>
          <a:srcRect t="18949"/>
          <a:stretch/>
        </p:blipFill>
        <p:spPr>
          <a:xfrm>
            <a:off x="4591455" y="-6"/>
            <a:ext cx="4546388" cy="687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47" descr="20160719_163907.jpg"/>
          <p:cNvPicPr preferRelativeResize="0"/>
          <p:nvPr/>
        </p:nvPicPr>
        <p:blipFill rotWithShape="1">
          <a:blip r:embed="rId3">
            <a:alphaModFix/>
          </a:blip>
          <a:srcRect t="18949"/>
          <a:stretch/>
        </p:blipFill>
        <p:spPr>
          <a:xfrm>
            <a:off x="-1" y="0"/>
            <a:ext cx="4591456" cy="68717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" y="4824919"/>
            <a:ext cx="9144001" cy="2033081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5489" y="5116749"/>
            <a:ext cx="3493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Support Bladder Inflated Only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4685" y="5094525"/>
            <a:ext cx="40575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sz="2800" dirty="0">
                <a:solidFill>
                  <a:schemeClr val="bg1"/>
                </a:solidFill>
              </a:rPr>
              <a:t>Support Bladder &amp; Internal Pressure Bladder Inflated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361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Stowage Configurations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825625"/>
            <a:ext cx="54864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Airlock was able to inflate from a wide range of configurations</a:t>
            </a:r>
          </a:p>
          <a:p>
            <a:pPr lvl="1"/>
            <a:r>
              <a:rPr lang="en-US" dirty="0"/>
              <a:t>Anticipated to become harder as more layers are added</a:t>
            </a:r>
          </a:p>
          <a:p>
            <a:r>
              <a:rPr lang="en-US" dirty="0"/>
              <a:t>To minimize potential obstructions in the support bladder, the bladder and restraint layer were folded into an accordion shape.</a:t>
            </a:r>
          </a:p>
          <a:p>
            <a:r>
              <a:rPr lang="en-US" dirty="0"/>
              <a:t>After observing the behavior of the sample nylon webbing, it was decided that a collapsible tile configuration would allow for the more efficient and less crowded storage. </a:t>
            </a:r>
          </a:p>
          <a:p>
            <a:r>
              <a:rPr lang="en-US" dirty="0"/>
              <a:t>This configuration allows for the nylon webbing restraint layer to be folded and stowed outside of the circumference of the endcap.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88" y="1690689"/>
            <a:ext cx="2427239" cy="43690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293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Alternative Bladder Design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After testing at ½ scale, it became apparent that the pressurized support bladders would have to be strengthened and reconfigured in order to satisfy baseline design requirements (Internal volume, strength)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This design would have to be compatible with single sided heat seal fabric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The critical points for reinforcement were the sealing interfaces, where the stress concentrations were the highest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127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Structure – Summer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/>
            <a:r>
              <a:rPr lang="en" dirty="0"/>
              <a:t>Faculty Mentor: Dr. David L. Akin</a:t>
            </a:r>
          </a:p>
          <a:p>
            <a:pPr marL="457200"/>
            <a:r>
              <a:rPr lang="en-US" dirty="0"/>
              <a:t>Summer</a:t>
            </a:r>
            <a:r>
              <a:rPr lang="en" dirty="0"/>
              <a:t> 2016: </a:t>
            </a:r>
            <a:r>
              <a:rPr lang="en-US" dirty="0"/>
              <a:t>SSL test team</a:t>
            </a:r>
            <a:endParaRPr lang="en" dirty="0"/>
          </a:p>
          <a:p>
            <a:pPr marL="857248" lvl="1"/>
            <a:r>
              <a:rPr lang="en-US" dirty="0"/>
              <a:t>Ben Nichols</a:t>
            </a:r>
          </a:p>
          <a:p>
            <a:pPr marL="857248" lvl="1"/>
            <a:r>
              <a:rPr lang="en-US" dirty="0"/>
              <a:t>Justin Kanga</a:t>
            </a:r>
          </a:p>
          <a:p>
            <a:pPr marL="857248" lvl="1"/>
            <a:r>
              <a:rPr lang="en-US" dirty="0"/>
              <a:t>Jian-Ming Chang</a:t>
            </a:r>
          </a:p>
          <a:p>
            <a:pPr marL="857248" lvl="1"/>
            <a:r>
              <a:rPr lang="en-US" dirty="0" err="1"/>
              <a:t>Lem</a:t>
            </a:r>
            <a:r>
              <a:rPr lang="en-US" dirty="0"/>
              <a:t> Carpenter</a:t>
            </a:r>
            <a:endParaRPr lang="en" dirty="0"/>
          </a:p>
          <a:p>
            <a:pPr marL="400048"/>
            <a:r>
              <a:rPr lang="en-US" dirty="0"/>
              <a:t>Fabrication and testing of major airlock elements</a:t>
            </a:r>
            <a:endParaRPr lang="e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312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Alternative Bladder Design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643741" cy="4351338"/>
          </a:xfrm>
        </p:spPr>
        <p:txBody>
          <a:bodyPr>
            <a:normAutofit fontScale="92500"/>
          </a:bodyPr>
          <a:lstStyle/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A reinforcement segment was added to further join the upper and lower nylon layers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Internal pressure places this segment under tension, instead of working to peel apart the sealed layers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A single bladder was constructed and tested against a control bladder of similar size.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29" y="1764094"/>
            <a:ext cx="3351435" cy="4518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6427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721563" cy="1325563"/>
          </a:xfrm>
        </p:spPr>
        <p:txBody>
          <a:bodyPr>
            <a:normAutofit fontScale="90000"/>
          </a:bodyPr>
          <a:lstStyle/>
          <a:p>
            <a:r>
              <a:rPr lang="en" dirty="0"/>
              <a:t>Alternative Bladder Design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864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Alternative bladder design provided significant strength increase over original design</a:t>
            </a:r>
          </a:p>
          <a:p>
            <a:pPr lvl="1"/>
            <a:r>
              <a:rPr lang="en-US" dirty="0"/>
              <a:t>New design failed at 35 psi,</a:t>
            </a:r>
          </a:p>
          <a:p>
            <a:pPr lvl="1"/>
            <a:r>
              <a:rPr lang="en-US" dirty="0"/>
              <a:t>Old design failed at ~10 psi</a:t>
            </a:r>
          </a:p>
          <a:p>
            <a:r>
              <a:rPr lang="en-US" dirty="0"/>
              <a:t>Further reinforcement at fitting interface point required to increase tolerable pressure load</a:t>
            </a:r>
          </a:p>
          <a:p>
            <a:r>
              <a:rPr lang="en-US" dirty="0"/>
              <a:t>The failure in the experimental design occurred at the stress concentration where the pressure fitting was installed, not at a sealed interface.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Shape 290"/>
          <p:cNvPicPr preferRelativeResize="0"/>
          <p:nvPr/>
        </p:nvPicPr>
        <p:blipFill rotWithShape="1">
          <a:blip r:embed="rId2">
            <a:alphaModFix/>
          </a:blip>
          <a:srcRect l="30459" t="2593" r="2931" b="3463"/>
          <a:stretch/>
        </p:blipFill>
        <p:spPr>
          <a:xfrm rot="16200000">
            <a:off x="6021422" y="359924"/>
            <a:ext cx="3482502" cy="2762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92"/>
          <p:cNvPicPr preferRelativeResize="0"/>
          <p:nvPr/>
        </p:nvPicPr>
        <p:blipFill rotWithShape="1">
          <a:blip r:embed="rId3">
            <a:alphaModFix/>
          </a:blip>
          <a:srcRect l="24286" t="13416" r="17755" b="10321"/>
          <a:stretch/>
        </p:blipFill>
        <p:spPr>
          <a:xfrm rot="16200000">
            <a:off x="5909554" y="3623553"/>
            <a:ext cx="3706238" cy="27626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6381345" y="2237362"/>
            <a:ext cx="2762655" cy="914399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Failure of Original Design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6381344" y="5972783"/>
            <a:ext cx="2762655" cy="885217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Failure of Experimental Design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336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pacecraft.ssl.umd.edu/SSL.photos/NBtest.photos/NBtest.2016/160720.NB16-042/160720.NB16-042.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5077838"/>
            <a:ext cx="9144001" cy="1780162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4840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Full Scale Underwater Testing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280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Factors Assessment of Sizing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Location: Neutral Buoyancy Research Facility in the Space Systems Laboratory at UMD </a:t>
            </a:r>
          </a:p>
          <a:p>
            <a:r>
              <a:rPr lang="en-US" dirty="0"/>
              <a:t>Tested different diameters using SCUBA divers </a:t>
            </a:r>
          </a:p>
          <a:p>
            <a:r>
              <a:rPr lang="en-US" dirty="0"/>
              <a:t>Airlock mock-up consists of pliable plastic to represent airlock cylinder portion </a:t>
            </a:r>
          </a:p>
          <a:p>
            <a:pPr lvl="1"/>
            <a:r>
              <a:rPr lang="en-US" dirty="0" smtClean="0"/>
              <a:t>System </a:t>
            </a:r>
            <a:r>
              <a:rPr lang="en-US" dirty="0"/>
              <a:t>of zip-ties and edge ribbing to keep the cylindrical shape</a:t>
            </a:r>
          </a:p>
          <a:p>
            <a:pPr lvl="1"/>
            <a:r>
              <a:rPr lang="en-US" dirty="0"/>
              <a:t> Ratchet belts to change diameter size </a:t>
            </a:r>
          </a:p>
          <a:p>
            <a:pPr lvl="1"/>
            <a:r>
              <a:rPr lang="en-US" dirty="0"/>
              <a:t> PVC pipes to attach mock-up to floor structure </a:t>
            </a:r>
          </a:p>
          <a:p>
            <a:pPr lvl="1"/>
            <a:r>
              <a:rPr lang="en-US" dirty="0"/>
              <a:t> Mockup diameter can be changed underwater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7315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Conduct </a:t>
            </a:r>
            <a:r>
              <a:rPr lang="en-US" dirty="0"/>
              <a:t>airlock sizing tests</a:t>
            </a:r>
          </a:p>
          <a:p>
            <a:r>
              <a:rPr lang="en-US" dirty="0"/>
              <a:t>Fabricate full scale hatch and bulkhead</a:t>
            </a:r>
          </a:p>
          <a:p>
            <a:r>
              <a:rPr lang="en-US" dirty="0"/>
              <a:t>Design and build hatch arm</a:t>
            </a:r>
          </a:p>
          <a:p>
            <a:r>
              <a:rPr lang="en-US" dirty="0"/>
              <a:t>Create rigid airlock size simulator</a:t>
            </a:r>
          </a:p>
          <a:p>
            <a:r>
              <a:rPr lang="en-US" dirty="0"/>
              <a:t>Conduct water tests of full scale airlock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713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Airlock Sizing Testing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One- and two-person configurations </a:t>
            </a:r>
          </a:p>
          <a:p>
            <a:r>
              <a:rPr lang="en-US" dirty="0"/>
              <a:t>Three diameter sizes: </a:t>
            </a:r>
          </a:p>
          <a:p>
            <a:pPr lvl="1"/>
            <a:r>
              <a:rPr lang="en-US" dirty="0"/>
              <a:t> 60 in. (1.524 m) </a:t>
            </a:r>
          </a:p>
          <a:p>
            <a:pPr lvl="1"/>
            <a:r>
              <a:rPr lang="en-US" dirty="0"/>
              <a:t> 54 in. (1.3716 m) </a:t>
            </a:r>
          </a:p>
          <a:p>
            <a:pPr lvl="1"/>
            <a:r>
              <a:rPr lang="en-US" dirty="0"/>
              <a:t> 48 in. (1.2192 m) </a:t>
            </a:r>
          </a:p>
          <a:p>
            <a:r>
              <a:rPr lang="en-US" dirty="0"/>
              <a:t>Head-first and feet-first movement within airlock </a:t>
            </a:r>
          </a:p>
          <a:p>
            <a:r>
              <a:rPr lang="en-US" dirty="0"/>
              <a:t>180 degree turn while inside airlock </a:t>
            </a:r>
          </a:p>
          <a:p>
            <a:r>
              <a:rPr lang="en-US" dirty="0"/>
              <a:t>Multiple two-person configurations of relative position and orientation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5924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307"/>
          <a:stretch/>
        </p:blipFill>
        <p:spPr>
          <a:xfrm>
            <a:off x="-19456" y="0"/>
            <a:ext cx="9163455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9456" y="4941651"/>
            <a:ext cx="9163456" cy="1916349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08607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Airlock Sizing Test Set-Up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019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311"/>
          <p:cNvPicPr preferRelativeResize="0"/>
          <p:nvPr/>
        </p:nvPicPr>
        <p:blipFill rotWithShape="1">
          <a:blip r:embed="rId2">
            <a:alphaModFix/>
          </a:blip>
          <a:srcRect l="40465" b="1856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Sizing Tests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Sizing </a:t>
            </a:r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airlock mock-up consists of pliable plastic to represent envelope with variable diameters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System of zip-ties and edge ribbing to keep the cylindrical shape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Ratchet belts to change diameter size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PVC pipes to attach mock-up to floor structure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Mockup diameter can be changed underwater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Assessed each diameter using SCUBA divers as representative astronauts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Tests showed 60 inch diameter as favored.</a:t>
            </a:r>
          </a:p>
          <a:p>
            <a:endParaRPr lang="en-US" dirty="0">
              <a:solidFill>
                <a:schemeClr val="bg1"/>
              </a:solidFill>
              <a:effectLst>
                <a:outerShdw blurRad="431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255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Airlock Sizing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60 in. is the minimum diameter for performing all configurations tested </a:t>
            </a:r>
          </a:p>
          <a:p>
            <a:r>
              <a:rPr lang="en-US" dirty="0"/>
              <a:t>Two people will often pack together in an optimal configuration, which requires some sort of planning ahead of moving through the mock-up </a:t>
            </a:r>
          </a:p>
          <a:p>
            <a:pPr lvl="1"/>
            <a:r>
              <a:rPr lang="en-US" dirty="0"/>
              <a:t> Divers </a:t>
            </a:r>
            <a:r>
              <a:rPr lang="en-US" dirty="0" smtClean="0"/>
              <a:t>report that </a:t>
            </a:r>
            <a:r>
              <a:rPr lang="en-US" dirty="0"/>
              <a:t>best configuration is back-to-back </a:t>
            </a:r>
          </a:p>
          <a:p>
            <a:r>
              <a:rPr lang="en-US" dirty="0"/>
              <a:t>Full extension of arms/legs will be limited by the size of the astronaut </a:t>
            </a:r>
          </a:p>
          <a:p>
            <a:r>
              <a:rPr lang="en-US" dirty="0"/>
              <a:t>54 in. and 48 in. diameters severely limit movement of two divers inside the mock-up at once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125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2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281940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Full Scale Hatch Fabrication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11652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Hatch was constructed on a CNC router out of half inch plywood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Coated in West-System Epoxy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72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7"/>
          <p:cNvPicPr preferRelativeResize="0"/>
          <p:nvPr/>
        </p:nvPicPr>
        <p:blipFill rotWithShape="1"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solidFill>
                  <a:schemeClr val="bg1"/>
                </a:solidFill>
                <a:effectLst>
                  <a:outerShdw blurRad="419100" dir="5400000" algn="ctr" rotWithShape="0">
                    <a:srgbClr val="000000"/>
                  </a:outerShdw>
                </a:effectLst>
              </a:rPr>
              <a:t>UMD </a:t>
            </a:r>
            <a:r>
              <a:rPr lang="en" dirty="0" smtClean="0">
                <a:solidFill>
                  <a:schemeClr val="bg1"/>
                </a:solidFill>
                <a:effectLst>
                  <a:outerShdw blurRad="419100" dir="5400000" algn="ctr" rotWithShape="0">
                    <a:srgbClr val="000000"/>
                  </a:outerShdw>
                </a:effectLst>
              </a:rPr>
              <a:t>Neutral Buoyancy </a:t>
            </a:r>
            <a:r>
              <a:rPr lang="en" dirty="0">
                <a:solidFill>
                  <a:schemeClr val="bg1"/>
                </a:solidFill>
                <a:effectLst>
                  <a:outerShdw blurRad="419100" dir="5400000" algn="ctr" rotWithShape="0">
                    <a:srgbClr val="000000"/>
                  </a:outerShdw>
                </a:effectLst>
              </a:rPr>
              <a:t>Research </a:t>
            </a:r>
            <a:r>
              <a:rPr lang="en" dirty="0" smtClean="0">
                <a:solidFill>
                  <a:schemeClr val="bg1"/>
                </a:solidFill>
                <a:effectLst>
                  <a:outerShdw blurRad="419100" dir="5400000" algn="ctr" rotWithShape="0">
                    <a:srgbClr val="000000"/>
                  </a:outerShdw>
                </a:effectLst>
              </a:rPr>
              <a:t>Facility</a:t>
            </a:r>
            <a:endParaRPr lang="en-US" dirty="0">
              <a:solidFill>
                <a:schemeClr val="bg1"/>
              </a:solidFill>
              <a:effectLst>
                <a:outerShdw blurRad="4191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9001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Hatch Testing Rig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21572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To perform hatch testing, needed a structure to mount hatch on</a:t>
            </a:r>
          </a:p>
          <a:p>
            <a:r>
              <a:rPr lang="en-US" dirty="0"/>
              <a:t>Fabricated from PVC pipes, heat bent into 90 degree sections to form envelope </a:t>
            </a:r>
          </a:p>
          <a:p>
            <a:r>
              <a:rPr lang="en-US" dirty="0"/>
              <a:t>Full-scale mockup:</a:t>
            </a:r>
          </a:p>
          <a:p>
            <a:pPr lvl="1"/>
            <a:r>
              <a:rPr lang="en-US" dirty="0" smtClean="0"/>
              <a:t>60</a:t>
            </a:r>
            <a:r>
              <a:rPr lang="en-US" dirty="0"/>
              <a:t>” diameter</a:t>
            </a:r>
          </a:p>
          <a:p>
            <a:pPr lvl="1"/>
            <a:r>
              <a:rPr lang="en-US" dirty="0"/>
              <a:t>80” height</a:t>
            </a:r>
          </a:p>
          <a:p>
            <a:r>
              <a:rPr lang="en-US" dirty="0"/>
              <a:t>Zip-tied bulkhead to top of structure</a:t>
            </a:r>
          </a:p>
          <a:p>
            <a:r>
              <a:rPr lang="en-US" dirty="0"/>
              <a:t>For diver safety, structure remains uncovered frame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Shape 324"/>
          <p:cNvPicPr preferRelativeResize="0"/>
          <p:nvPr/>
        </p:nvPicPr>
        <p:blipFill rotWithShape="1">
          <a:blip r:embed="rId2">
            <a:alphaModFix/>
          </a:blip>
          <a:srcRect l="13962" r="9560"/>
          <a:stretch/>
        </p:blipFill>
        <p:spPr>
          <a:xfrm>
            <a:off x="5291847" y="1"/>
            <a:ext cx="385215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1471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118448" cy="1325563"/>
          </a:xfrm>
        </p:spPr>
        <p:txBody>
          <a:bodyPr/>
          <a:lstStyle/>
          <a:p>
            <a:r>
              <a:rPr lang="en" dirty="0"/>
              <a:t>Mounting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3943350" cy="4351338"/>
          </a:xfrm>
        </p:spPr>
        <p:txBody>
          <a:bodyPr>
            <a:normAutofit fontScale="85000" lnSpcReduction="20000"/>
          </a:bodyPr>
          <a:lstStyle/>
          <a:p>
            <a:pPr marL="457200" lvl="0">
              <a:spcBef>
                <a:spcPts val="0"/>
              </a:spcBef>
            </a:pPr>
            <a:r>
              <a:rPr lang="en-US" dirty="0">
                <a:solidFill>
                  <a:schemeClr val="dk1"/>
                </a:solidFill>
              </a:rPr>
              <a:t>First water test with hatch mounted to PVC frame</a:t>
            </a:r>
          </a:p>
          <a:p>
            <a:pPr marL="457200" lvl="0">
              <a:spcBef>
                <a:spcPts val="0"/>
              </a:spcBef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Goals: find secure way of mounting test setup underwater + Actuate hatch without arm mechanism attached</a:t>
            </a:r>
          </a:p>
          <a:p>
            <a:pPr marL="457200" lvl="0">
              <a:spcBef>
                <a:spcPts val="0"/>
              </a:spcBef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Results: Ruled out vertical mounting position </a:t>
            </a:r>
          </a:p>
          <a:p>
            <a:pPr marL="457200" lvl="0">
              <a:spcBef>
                <a:spcPts val="0"/>
              </a:spcBef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Able to actuate hatch, but motion was difficult in the position. </a:t>
            </a:r>
          </a:p>
          <a:p>
            <a:pPr marL="457200" lvl="0">
              <a:spcBef>
                <a:spcPts val="0"/>
              </a:spcBef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Found buoyancy issues with hatch that needed to be addressed</a:t>
            </a:r>
          </a:p>
          <a:p>
            <a:pPr lvl="0">
              <a:spcBef>
                <a:spcPts val="0"/>
              </a:spcBef>
              <a:buNone/>
            </a:pPr>
            <a:endParaRPr lang="en-US"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Shape 331"/>
          <p:cNvPicPr preferRelativeResize="0"/>
          <p:nvPr/>
        </p:nvPicPr>
        <p:blipFill rotWithShape="1">
          <a:blip r:embed="rId2">
            <a:alphaModFix/>
          </a:blip>
          <a:srcRect l="40572" r="14989"/>
          <a:stretch/>
        </p:blipFill>
        <p:spPr>
          <a:xfrm>
            <a:off x="5080350" y="0"/>
            <a:ext cx="40636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3070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768252" cy="1325563"/>
          </a:xfrm>
        </p:spPr>
        <p:txBody>
          <a:bodyPr/>
          <a:lstStyle/>
          <a:p>
            <a:r>
              <a:rPr lang="en" dirty="0"/>
              <a:t>Mounting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76825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Second test configuration with hatch bulkhead, first time with arm attachment and handrails</a:t>
            </a:r>
          </a:p>
          <a:p>
            <a:r>
              <a:rPr lang="en-US" dirty="0"/>
              <a:t>Attempted horizontal mounting configuration</a:t>
            </a:r>
          </a:p>
          <a:p>
            <a:r>
              <a:rPr lang="en-US" dirty="0"/>
              <a:t>Tied PVC structure to RANGER platform and used crane to create tension</a:t>
            </a:r>
          </a:p>
          <a:p>
            <a:r>
              <a:rPr lang="en-US" dirty="0"/>
              <a:t>Setup was stable and allowed for hatch testing to proceed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9" name="Shape 3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09916" y="0"/>
            <a:ext cx="4435805" cy="332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spacecraft.ssl.umd.edu/SSL.photos/NBtest.photos/NBtest.2016/160720.NB16-042/160720.NB16-042.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16" y="3326860"/>
            <a:ext cx="4442818" cy="354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9905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87725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arm was anchored at the center of mass which was found to be 3in off from the foci of the arc </a:t>
            </a:r>
          </a:p>
          <a:p>
            <a:r>
              <a:rPr lang="en-US" dirty="0"/>
              <a:t>For structural integrity 80/20 was used since it could withstand the 60lbm point load of the door for out of water testing</a:t>
            </a:r>
          </a:p>
          <a:p>
            <a:r>
              <a:rPr lang="en-US" dirty="0"/>
              <a:t>The three segment design was intended to limit the impedance into the habitable volume  </a:t>
            </a:r>
          </a:p>
          <a:p>
            <a:r>
              <a:rPr lang="en-US" dirty="0"/>
              <a:t>A more advanced arm would include only two segments and have a prismatic joint in each segment to maintain functionality while being easily stowed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69521" y="4795694"/>
            <a:ext cx="6524955" cy="1381269"/>
            <a:chOff x="604175" y="2019329"/>
            <a:chExt cx="10695263" cy="2514493"/>
          </a:xfrm>
          <a:solidFill>
            <a:schemeClr val="bg1">
              <a:lumMod val="65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2184991" y="2631558"/>
              <a:ext cx="1419446" cy="22328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511394">
              <a:off x="9610061" y="3246344"/>
              <a:ext cx="1419446" cy="22328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9353090">
              <a:off x="6811927" y="2637691"/>
              <a:ext cx="1419446" cy="22328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790321">
              <a:off x="3524693" y="3099390"/>
              <a:ext cx="1887278" cy="20582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9414763">
              <a:off x="838200" y="3088758"/>
              <a:ext cx="1419446" cy="22328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511394">
              <a:off x="8471045" y="2655647"/>
              <a:ext cx="1705604" cy="51412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9342902">
              <a:off x="6148800" y="2944621"/>
              <a:ext cx="1705604" cy="40038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864947" y="2445406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372610" y="2414474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an 15"/>
            <p:cNvSpPr/>
            <p:nvPr/>
          </p:nvSpPr>
          <p:spPr>
            <a:xfrm>
              <a:off x="604175" y="3823938"/>
              <a:ext cx="583242" cy="609839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an 16"/>
            <p:cNvSpPr/>
            <p:nvPr/>
          </p:nvSpPr>
          <p:spPr>
            <a:xfrm>
              <a:off x="4992287" y="3923983"/>
              <a:ext cx="583242" cy="609839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an 17"/>
            <p:cNvSpPr/>
            <p:nvPr/>
          </p:nvSpPr>
          <p:spPr>
            <a:xfrm>
              <a:off x="6021379" y="3855805"/>
              <a:ext cx="583242" cy="609839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an 18"/>
            <p:cNvSpPr/>
            <p:nvPr/>
          </p:nvSpPr>
          <p:spPr>
            <a:xfrm>
              <a:off x="10692952" y="3868623"/>
              <a:ext cx="583242" cy="609839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an 19"/>
            <p:cNvSpPr/>
            <p:nvPr/>
          </p:nvSpPr>
          <p:spPr>
            <a:xfrm rot="17703867">
              <a:off x="8228036" y="2236204"/>
              <a:ext cx="583242" cy="609839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92287" y="3413318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20632" y="3359807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807193" y="2019329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029003" y="3359807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0719623" y="3403417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2260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Hatch Testing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5307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Basic airlock hatch concept is feasible for microgravity operation and provides some operational advantages (i.e., held closed by pressure but opens outwards)</a:t>
            </a:r>
          </a:p>
          <a:p>
            <a:r>
              <a:rPr lang="en-US" dirty="0"/>
              <a:t>PVC framework is adequate for initial testing, but does not prevent inadvertent violation of envelope</a:t>
            </a:r>
          </a:p>
          <a:p>
            <a:r>
              <a:rPr lang="en-US" dirty="0"/>
              <a:t>Handrails are critical – circumferential handrails on the inside and outside of hatch bulkhead would be ideal</a:t>
            </a:r>
          </a:p>
          <a:p>
            <a:r>
              <a:rPr lang="en-US" dirty="0"/>
              <a:t>Foot restraints would be highly desirable for hatch manipulation, but attachment and adjustment will be critical</a:t>
            </a:r>
          </a:p>
          <a:p>
            <a:r>
              <a:rPr lang="en-US" dirty="0"/>
              <a:t>Hatch articulation arm should be designed to provide detents and latches in critical configurations</a:t>
            </a:r>
          </a:p>
          <a:p>
            <a:r>
              <a:rPr lang="en-US" dirty="0"/>
              <a:t>Additional kinematic studies should be performed to refine arm design</a:t>
            </a:r>
          </a:p>
          <a:p>
            <a:r>
              <a:rPr lang="en-US" dirty="0"/>
              <a:t>Future testing should incorporate suit simulators and realistic </a:t>
            </a:r>
            <a:r>
              <a:rPr lang="en-US" dirty="0" smtClean="0"/>
              <a:t>backpacks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19044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for Further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Need a better approach to bulkhead and hatch fabrication than wood with epoxy sealant</a:t>
            </a:r>
          </a:p>
          <a:p>
            <a:r>
              <a:rPr lang="en-US" dirty="0"/>
              <a:t>New concepts in inflatable wall design should be prototyped and assessed</a:t>
            </a:r>
          </a:p>
          <a:p>
            <a:r>
              <a:rPr lang="en-US" dirty="0"/>
              <a:t>Full-scale inflatable airlock prototype would allow assessment of functionality of inflatable wall for depressurized </a:t>
            </a:r>
            <a:r>
              <a:rPr lang="en-US" dirty="0" err="1"/>
              <a:t>rigidization</a:t>
            </a:r>
            <a:endParaRPr lang="en-US" dirty="0"/>
          </a:p>
          <a:p>
            <a:r>
              <a:rPr lang="en-US" dirty="0"/>
              <a:t>Airlock hatch may need to be reduced in size to allow sufficient room for latches and handrails</a:t>
            </a:r>
          </a:p>
          <a:p>
            <a:r>
              <a:rPr lang="en-US" dirty="0"/>
              <a:t>Better arm kinematics will reduce the force and reach required to open and close hatch</a:t>
            </a:r>
          </a:p>
          <a:p>
            <a:r>
              <a:rPr lang="en-US" dirty="0"/>
              <a:t>Increased fidelity in both airlock and spacesuit components</a:t>
            </a:r>
          </a:p>
          <a:p>
            <a:r>
              <a:rPr lang="en-US" dirty="0" err="1"/>
              <a:t>Protoflight</a:t>
            </a:r>
            <a:r>
              <a:rPr lang="en-US" dirty="0"/>
              <a:t> system with full hydrostatic qualification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46931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Basic functionality of an inflatable airlock concept have been verified</a:t>
            </a:r>
          </a:p>
          <a:p>
            <a:pPr lvl="1"/>
            <a:r>
              <a:rPr lang="en-US" dirty="0" smtClean="0"/>
              <a:t>Inflatable </a:t>
            </a:r>
            <a:r>
              <a:rPr lang="en-US" dirty="0"/>
              <a:t>envelope</a:t>
            </a:r>
          </a:p>
          <a:p>
            <a:pPr lvl="1"/>
            <a:r>
              <a:rPr lang="en-US" dirty="0" err="1" smtClean="0"/>
              <a:t>Rigidization</a:t>
            </a:r>
            <a:r>
              <a:rPr lang="en-US" dirty="0" smtClean="0"/>
              <a:t> </a:t>
            </a:r>
            <a:r>
              <a:rPr lang="en-US" dirty="0"/>
              <a:t>of walls during depressurized operations</a:t>
            </a:r>
          </a:p>
          <a:p>
            <a:pPr lvl="1"/>
            <a:r>
              <a:rPr lang="en-US" dirty="0" smtClean="0"/>
              <a:t>Innovative </a:t>
            </a:r>
            <a:r>
              <a:rPr lang="en-US" dirty="0"/>
              <a:t>hatch design</a:t>
            </a:r>
          </a:p>
          <a:p>
            <a:r>
              <a:rPr lang="en-US" dirty="0"/>
              <a:t>Efficacy of crew interfaces were demonstrated in neutral buoyancy</a:t>
            </a:r>
          </a:p>
          <a:p>
            <a:r>
              <a:rPr lang="en-US" dirty="0"/>
              <a:t>Project involved students from freshmen through grad students</a:t>
            </a:r>
          </a:p>
          <a:p>
            <a:r>
              <a:rPr lang="en-US" dirty="0"/>
              <a:t>Resulted in Aerospace Engineering design award, and was incorporated into senior capstone design for </a:t>
            </a:r>
            <a:r>
              <a:rPr lang="en-US" dirty="0" err="1"/>
              <a:t>Phobos</a:t>
            </a:r>
            <a:r>
              <a:rPr lang="en-US" dirty="0"/>
              <a:t> Outpost</a:t>
            </a:r>
          </a:p>
          <a:p>
            <a:r>
              <a:rPr lang="en-US" dirty="0"/>
              <a:t>Paper on results to be presented at AIAA Space 2016 conference in September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6572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Develop the requisite technology for airlock design via analysis and scale-model experimental tests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Design, develop, test, and evaluate a two-person inflatable airlock compatible with an international docking interface</a:t>
            </a:r>
          </a:p>
          <a:p>
            <a:pPr marL="457200" lvl="0" indent="-3810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</a:pPr>
            <a:r>
              <a:rPr lang="en" dirty="0"/>
              <a:t>Perform human operations evaluation in microgravity via neutral buoyancy simulation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Maximize opportunities for student involvement at all levels consistent with educational objectives for associated courses</a:t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endParaRPr lang="en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802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of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0">
              <a:spcBef>
                <a:spcPts val="0"/>
              </a:spcBef>
            </a:pPr>
            <a:r>
              <a:rPr lang="en" dirty="0"/>
              <a:t>Inflatable airlock to be used to transition two pressure-suited crew from cabin atmosphere to space environment and return</a:t>
            </a:r>
          </a:p>
          <a:p>
            <a:pPr marL="457200" lvl="0">
              <a:spcBef>
                <a:spcPts val="0"/>
              </a:spcBef>
            </a:pPr>
            <a:r>
              <a:rPr lang="en" dirty="0"/>
              <a:t>Cylindrical airlock configuration optimal to support two crew with minimal excess volume</a:t>
            </a:r>
          </a:p>
          <a:p>
            <a:pPr marL="457200" lvl="0">
              <a:spcBef>
                <a:spcPts val="0"/>
              </a:spcBef>
            </a:pPr>
            <a:r>
              <a:rPr lang="en" dirty="0"/>
              <a:t>Ideal transit paths are radial for planetary systems, axial for microgravity</a:t>
            </a:r>
          </a:p>
          <a:p>
            <a:pPr marL="457200" lvl="0">
              <a:spcBef>
                <a:spcPts val="0"/>
              </a:spcBef>
            </a:pPr>
            <a:r>
              <a:rPr lang="en" dirty="0"/>
              <a:t>Future mission applications: microgravity servicing, asteroid missions, Mars moons, Moon and Mars surface</a:t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endParaRPr lang="e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46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Level 1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Inflatable airlock shall be designed for two crew in EMU suits</a:t>
            </a:r>
          </a:p>
          <a:p>
            <a:r>
              <a:rPr lang="en-US" dirty="0" smtClean="0"/>
              <a:t>Airlock shall be designed to interface to IDS at lower end</a:t>
            </a:r>
          </a:p>
          <a:p>
            <a:r>
              <a:rPr lang="en-US" dirty="0" smtClean="0"/>
              <a:t>Airlock shall be capable of maintaining shape and supporting crew translation loads while unpressurized (Egress hatch open)</a:t>
            </a:r>
          </a:p>
          <a:p>
            <a:r>
              <a:rPr lang="en-US" dirty="0" smtClean="0"/>
              <a:t>Structure shall be designed for 14.7 psi operating pressure while meeting NASA standard design FOS</a:t>
            </a:r>
          </a:p>
          <a:p>
            <a:r>
              <a:rPr lang="en-US" dirty="0" smtClean="0"/>
              <a:t>Airlock operability shall be assessed in neutral buoyancy simulation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155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Derived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Cylindrical section of airlock shall be 1.5 m diameter (60 in) by 2 m long (80 in)</a:t>
            </a:r>
          </a:p>
          <a:p>
            <a:r>
              <a:rPr lang="en-US" dirty="0"/>
              <a:t>Proximal end of airlock shall attach to standard International Docking System (IDS) module</a:t>
            </a:r>
          </a:p>
          <a:p>
            <a:r>
              <a:rPr lang="en-US" dirty="0"/>
              <a:t>External hatch of airlock shall be designed to be seated in direction of pressure forces</a:t>
            </a:r>
          </a:p>
          <a:p>
            <a:r>
              <a:rPr lang="en-US" dirty="0"/>
              <a:t>Hatch mechanism shall be designed to minimize internal volume set-asides for airlock hatch actuation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457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897</TotalTime>
  <Words>3369</Words>
  <Application>Microsoft Office PowerPoint</Application>
  <PresentationFormat>On-screen Show (4:3)</PresentationFormat>
  <Paragraphs>427</Paragraphs>
  <Slides>56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Calibri</vt:lpstr>
      <vt:lpstr>Calibri Light</vt:lpstr>
      <vt:lpstr>Cambria</vt:lpstr>
      <vt:lpstr>Wingdings</vt:lpstr>
      <vt:lpstr>Office Theme</vt:lpstr>
      <vt:lpstr>Custom Design</vt:lpstr>
      <vt:lpstr>1_Custom Design</vt:lpstr>
      <vt:lpstr>PowerPoint Presentation</vt:lpstr>
      <vt:lpstr>Team Structure – Fall 2015</vt:lpstr>
      <vt:lpstr>Team Structure – Spring 2016</vt:lpstr>
      <vt:lpstr>Team Structure – Summer 2016</vt:lpstr>
      <vt:lpstr>UMD Neutral Buoyancy Research Facility</vt:lpstr>
      <vt:lpstr>Program Objectives</vt:lpstr>
      <vt:lpstr>Concept of Operations</vt:lpstr>
      <vt:lpstr>Level 1 Requirements</vt:lpstr>
      <vt:lpstr>Derived Requirements</vt:lpstr>
      <vt:lpstr>Airlock Baseline</vt:lpstr>
      <vt:lpstr>Structural Analysis of Webbed Restraint Layer</vt:lpstr>
      <vt:lpstr> FEM Analysis of Airlock Bulkhead </vt:lpstr>
      <vt:lpstr>Von-Mises Stress of Bulkhead</vt:lpstr>
      <vt:lpstr>Conclusion of Structural Analysis</vt:lpstr>
      <vt:lpstr>Testing Approach</vt:lpstr>
      <vt:lpstr>1/10 Scale Airlock Pressurized to 4.3psid</vt:lpstr>
      <vt:lpstr>Two EMUs in Pressurized 1/10 Scale Airlock</vt:lpstr>
      <vt:lpstr>Hatch Design Process</vt:lpstr>
      <vt:lpstr>Hatch Mechanism</vt:lpstr>
      <vt:lpstr>Freshman Hatch Design Team 1st Place Award</vt:lpstr>
      <vt:lpstr>1/5th Scale Inflatable</vt:lpstr>
      <vt:lpstr>Primary Goals and Requirements</vt:lpstr>
      <vt:lpstr>Construction</vt:lpstr>
      <vt:lpstr>Pressure Envelope Construction</vt:lpstr>
      <vt:lpstr>Pressure Envelope Construction</vt:lpstr>
      <vt:lpstr>Inflatable Support Structure</vt:lpstr>
      <vt:lpstr>Final Assembly</vt:lpstr>
      <vt:lpstr>Results</vt:lpstr>
      <vt:lpstr>Results</vt:lpstr>
      <vt:lpstr>1/2 Scale Inflatable</vt:lpstr>
      <vt:lpstr>Primary Goals and Requirements</vt:lpstr>
      <vt:lpstr>Construction</vt:lpstr>
      <vt:lpstr>Pressure Envelope Construction</vt:lpstr>
      <vt:lpstr>Outer Layer Construction</vt:lpstr>
      <vt:lpstr>Results</vt:lpstr>
      <vt:lpstr>Results</vt:lpstr>
      <vt:lpstr>PowerPoint Presentation</vt:lpstr>
      <vt:lpstr>Stowage Configurations</vt:lpstr>
      <vt:lpstr>Alternative Bladder Design Methodology</vt:lpstr>
      <vt:lpstr>Alternative Bladder Design </vt:lpstr>
      <vt:lpstr>Alternative Bladder Design Conclusions</vt:lpstr>
      <vt:lpstr>Full Scale Underwater Testing</vt:lpstr>
      <vt:lpstr>Human Factors Assessment of Sizing</vt:lpstr>
      <vt:lpstr>Design Objectives</vt:lpstr>
      <vt:lpstr>Airlock Sizing Testing Procedure</vt:lpstr>
      <vt:lpstr>Airlock Sizing Test Set-Up</vt:lpstr>
      <vt:lpstr>Sizing Tests</vt:lpstr>
      <vt:lpstr>Airlock Sizing Results</vt:lpstr>
      <vt:lpstr>Full Scale Hatch Fabrication</vt:lpstr>
      <vt:lpstr>Hatch Testing Rig</vt:lpstr>
      <vt:lpstr>Mounting Configuration</vt:lpstr>
      <vt:lpstr>Mounting Configuration</vt:lpstr>
      <vt:lpstr>Arm Design</vt:lpstr>
      <vt:lpstr>Hatch Testing Results</vt:lpstr>
      <vt:lpstr>Recommendations for Further Development</vt:lpstr>
      <vt:lpstr>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and Operations</dc:title>
  <dc:creator>Justin Kanga</dc:creator>
  <cp:lastModifiedBy>Justin Kanga</cp:lastModifiedBy>
  <cp:revision>108</cp:revision>
  <dcterms:created xsi:type="dcterms:W3CDTF">2016-06-13T15:57:25Z</dcterms:created>
  <dcterms:modified xsi:type="dcterms:W3CDTF">2016-07-22T15:33:33Z</dcterms:modified>
</cp:coreProperties>
</file>